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4"/>
  </p:notesMasterIdLst>
  <p:sldIdLst>
    <p:sldId id="312" r:id="rId2"/>
    <p:sldId id="317" r:id="rId3"/>
    <p:sldId id="314" r:id="rId4"/>
    <p:sldId id="315" r:id="rId5"/>
    <p:sldId id="316" r:id="rId6"/>
    <p:sldId id="313" r:id="rId7"/>
    <p:sldId id="318" r:id="rId8"/>
    <p:sldId id="319" r:id="rId9"/>
    <p:sldId id="321" r:id="rId10"/>
    <p:sldId id="320" r:id="rId11"/>
    <p:sldId id="322" r:id="rId12"/>
    <p:sldId id="323" r:id="rId13"/>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00"/>
    <a:srgbClr val="000066"/>
    <a:srgbClr val="293C59"/>
    <a:srgbClr val="CFDAE9"/>
    <a:srgbClr val="BFD6F8"/>
    <a:srgbClr val="446492"/>
    <a:srgbClr val="5479B0"/>
    <a:srgbClr val="E8EDF4"/>
    <a:srgbClr val="A9BCD7"/>
    <a:srgbClr val="A1B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5" autoAdjust="0"/>
    <p:restoredTop sz="79638" autoAdjust="0"/>
  </p:normalViewPr>
  <p:slideViewPr>
    <p:cSldViewPr>
      <p:cViewPr varScale="1">
        <p:scale>
          <a:sx n="89" d="100"/>
          <a:sy n="89" d="100"/>
        </p:scale>
        <p:origin x="-172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6545768566495E-2"/>
          <c:y val="3.9568345323741004E-2"/>
          <c:w val="0.92746113989637302"/>
          <c:h val="0.84892086330935257"/>
        </c:manualLayout>
      </c:layout>
      <c:lineChart>
        <c:grouping val="standard"/>
        <c:varyColors val="0"/>
        <c:ser>
          <c:idx val="0"/>
          <c:order val="0"/>
          <c:tx>
            <c:strRef>
              <c:f>Sheet1!#BEZUG!</c:f>
              <c:strCache>
                <c:ptCount val="1"/>
                <c:pt idx="0">
                  <c:v>#REF!</c:v>
                </c:pt>
              </c:strCache>
            </c:strRef>
          </c:tx>
          <c:spPr>
            <a:ln w="19365">
              <a:solidFill>
                <a:srgbClr val="000000"/>
              </a:solidFill>
              <a:prstDash val="solid"/>
            </a:ln>
          </c:spPr>
          <c:marker>
            <c:symbol val="none"/>
          </c:marker>
          <c:cat>
            <c:strRef>
              <c:f>Sheet1!$B$1:$Q$1</c:f>
              <c:strCache>
                <c:ptCount val="16"/>
                <c:pt idx="0">
                  <c:v>'90</c:v>
                </c:pt>
                <c:pt idx="1">
                  <c:v>'91</c:v>
                </c:pt>
                <c:pt idx="2">
                  <c:v>'92</c:v>
                </c:pt>
                <c:pt idx="3">
                  <c:v>'93</c:v>
                </c:pt>
                <c:pt idx="4">
                  <c:v>'94</c:v>
                </c:pt>
                <c:pt idx="5">
                  <c:v>'95</c:v>
                </c:pt>
                <c:pt idx="6">
                  <c:v>'96</c:v>
                </c:pt>
                <c:pt idx="7">
                  <c:v>'97</c:v>
                </c:pt>
                <c:pt idx="8">
                  <c:v>'98</c:v>
                </c:pt>
                <c:pt idx="9">
                  <c:v>'99</c:v>
                </c:pt>
                <c:pt idx="10">
                  <c:v>'00</c:v>
                </c:pt>
                <c:pt idx="11">
                  <c:v>'05</c:v>
                </c:pt>
                <c:pt idx="12">
                  <c:v>'06</c:v>
                </c:pt>
                <c:pt idx="13">
                  <c:v>'07</c:v>
                </c:pt>
                <c:pt idx="14">
                  <c:v>'08</c:v>
                </c:pt>
                <c:pt idx="15">
                  <c:v>'09</c:v>
                </c:pt>
              </c:strCache>
            </c:strRef>
          </c:cat>
          <c:val>
            <c:numRef>
              <c:f>Sheet1!#BEZUG!</c:f>
              <c:numCache>
                <c:formatCode>General</c:formatCode>
                <c:ptCount val="1"/>
                <c:pt idx="0">
                  <c:v>1</c:v>
                </c:pt>
              </c:numCache>
            </c:numRef>
          </c:val>
          <c:smooth val="1"/>
        </c:ser>
        <c:ser>
          <c:idx val="1"/>
          <c:order val="1"/>
          <c:tx>
            <c:strRef>
              <c:f>Sheet1!$A$2</c:f>
              <c:strCache>
                <c:ptCount val="1"/>
                <c:pt idx="0">
                  <c:v>davon Gewalttaten</c:v>
                </c:pt>
              </c:strCache>
            </c:strRef>
          </c:tx>
          <c:spPr>
            <a:ln w="50800">
              <a:solidFill>
                <a:srgbClr val="B40000"/>
              </a:solidFill>
              <a:prstDash val="solid"/>
            </a:ln>
          </c:spPr>
          <c:marker>
            <c:symbol val="none"/>
          </c:marker>
          <c:dLbls>
            <c:dLbl>
              <c:idx val="0"/>
              <c:layout>
                <c:manualLayout>
                  <c:x val="8.7732332786652191E-5"/>
                  <c:y val="2.1117508386117195E-3"/>
                </c:manualLayout>
              </c:layout>
              <c:showLegendKey val="0"/>
              <c:showVal val="1"/>
              <c:showCatName val="0"/>
              <c:showSerName val="0"/>
              <c:showPercent val="0"/>
              <c:showBubbleSize val="0"/>
            </c:dLbl>
            <c:dLbl>
              <c:idx val="1"/>
              <c:delete val="1"/>
            </c:dLbl>
            <c:dLbl>
              <c:idx val="2"/>
              <c:layout>
                <c:manualLayout>
                  <c:x val="8.1169138410059575E-3"/>
                  <c:y val="-0.10843533181764729"/>
                </c:manualLayout>
              </c:layout>
              <c:showLegendKey val="0"/>
              <c:showVal val="1"/>
              <c:showCatName val="0"/>
              <c:showSerName val="0"/>
              <c:showPercent val="0"/>
              <c:showBubbleSize val="0"/>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layout>
                <c:manualLayout>
                  <c:x val="-3.50853659921419E-3"/>
                  <c:y val="-5.8716583042609072E-2"/>
                </c:manualLayout>
              </c:layout>
              <c:showLegendKey val="0"/>
              <c:showVal val="1"/>
              <c:showCatName val="0"/>
              <c:showSerName val="0"/>
              <c:showPercent val="0"/>
              <c:showBubbleSize val="0"/>
            </c:dLbl>
            <c:spPr>
              <a:solidFill>
                <a:srgbClr val="FFFFFF"/>
              </a:solidFill>
              <a:ln w="19365">
                <a:noFill/>
                <a:prstDash val="solid"/>
              </a:ln>
            </c:spPr>
            <c:txPr>
              <a:bodyPr/>
              <a:lstStyle/>
              <a:p>
                <a:pPr>
                  <a:defRPr sz="1600" b="0" i="0" u="none" strike="noStrike" baseline="0">
                    <a:solidFill>
                      <a:srgbClr val="293C59"/>
                    </a:solidFill>
                    <a:latin typeface="Arial"/>
                    <a:ea typeface="Arial"/>
                    <a:cs typeface="Arial"/>
                  </a:defRPr>
                </a:pPr>
                <a:endParaRPr lang="de-DE"/>
              </a:p>
            </c:txPr>
            <c:showLegendKey val="0"/>
            <c:showVal val="1"/>
            <c:showCatName val="0"/>
            <c:showSerName val="0"/>
            <c:showPercent val="0"/>
            <c:showBubbleSize val="0"/>
            <c:showLeaderLines val="0"/>
          </c:dLbls>
          <c:cat>
            <c:strRef>
              <c:f>Sheet1!$B$1:$Q$1</c:f>
              <c:strCache>
                <c:ptCount val="16"/>
                <c:pt idx="0">
                  <c:v>'90</c:v>
                </c:pt>
                <c:pt idx="1">
                  <c:v>'91</c:v>
                </c:pt>
                <c:pt idx="2">
                  <c:v>'92</c:v>
                </c:pt>
                <c:pt idx="3">
                  <c:v>'93</c:v>
                </c:pt>
                <c:pt idx="4">
                  <c:v>'94</c:v>
                </c:pt>
                <c:pt idx="5">
                  <c:v>'95</c:v>
                </c:pt>
                <c:pt idx="6">
                  <c:v>'96</c:v>
                </c:pt>
                <c:pt idx="7">
                  <c:v>'97</c:v>
                </c:pt>
                <c:pt idx="8">
                  <c:v>'98</c:v>
                </c:pt>
                <c:pt idx="9">
                  <c:v>'99</c:v>
                </c:pt>
                <c:pt idx="10">
                  <c:v>'00</c:v>
                </c:pt>
                <c:pt idx="11">
                  <c:v>'05</c:v>
                </c:pt>
                <c:pt idx="12">
                  <c:v>'06</c:v>
                </c:pt>
                <c:pt idx="13">
                  <c:v>'07</c:v>
                </c:pt>
                <c:pt idx="14">
                  <c:v>'08</c:v>
                </c:pt>
                <c:pt idx="15">
                  <c:v>'09</c:v>
                </c:pt>
              </c:strCache>
            </c:strRef>
          </c:cat>
          <c:val>
            <c:numRef>
              <c:f>Sheet1!$B$2:$Q$2</c:f>
              <c:numCache>
                <c:formatCode>#,##0</c:formatCode>
                <c:ptCount val="16"/>
                <c:pt idx="0" formatCode="General">
                  <c:v>309</c:v>
                </c:pt>
                <c:pt idx="1">
                  <c:v>1492</c:v>
                </c:pt>
                <c:pt idx="2">
                  <c:v>2639</c:v>
                </c:pt>
                <c:pt idx="3">
                  <c:v>2232</c:v>
                </c:pt>
                <c:pt idx="4">
                  <c:v>1489</c:v>
                </c:pt>
                <c:pt idx="5" formatCode="General">
                  <c:v>837</c:v>
                </c:pt>
                <c:pt idx="6" formatCode="General">
                  <c:v>781</c:v>
                </c:pt>
                <c:pt idx="7" formatCode="General">
                  <c:v>790</c:v>
                </c:pt>
                <c:pt idx="8" formatCode="General">
                  <c:v>708</c:v>
                </c:pt>
                <c:pt idx="9" formatCode="General">
                  <c:v>746</c:v>
                </c:pt>
                <c:pt idx="10" formatCode="General">
                  <c:v>998</c:v>
                </c:pt>
                <c:pt idx="11" formatCode="General">
                  <c:v>958</c:v>
                </c:pt>
                <c:pt idx="12">
                  <c:v>1047</c:v>
                </c:pt>
                <c:pt idx="13" formatCode="General">
                  <c:v>980</c:v>
                </c:pt>
                <c:pt idx="14">
                  <c:v>1042</c:v>
                </c:pt>
                <c:pt idx="15" formatCode="General">
                  <c:v>891</c:v>
                </c:pt>
              </c:numCache>
            </c:numRef>
          </c:val>
          <c:smooth val="1"/>
        </c:ser>
        <c:dLbls>
          <c:showLegendKey val="0"/>
          <c:showVal val="0"/>
          <c:showCatName val="0"/>
          <c:showSerName val="0"/>
          <c:showPercent val="0"/>
          <c:showBubbleSize val="0"/>
        </c:dLbls>
        <c:marker val="1"/>
        <c:smooth val="0"/>
        <c:axId val="74504832"/>
        <c:axId val="74408320"/>
      </c:lineChart>
      <c:catAx>
        <c:axId val="74504832"/>
        <c:scaling>
          <c:orientation val="minMax"/>
        </c:scaling>
        <c:delete val="0"/>
        <c:axPos val="b"/>
        <c:numFmt formatCode="General" sourceLinked="1"/>
        <c:majorTickMark val="out"/>
        <c:minorTickMark val="none"/>
        <c:tickLblPos val="nextTo"/>
        <c:spPr>
          <a:ln w="4841">
            <a:solidFill>
              <a:srgbClr val="000000"/>
            </a:solidFill>
            <a:prstDash val="solid"/>
          </a:ln>
        </c:spPr>
        <c:txPr>
          <a:bodyPr rot="0" vert="horz"/>
          <a:lstStyle/>
          <a:p>
            <a:pPr>
              <a:defRPr sz="1563" b="0" i="0" u="none" strike="noStrike" baseline="0">
                <a:solidFill>
                  <a:srgbClr val="000066"/>
                </a:solidFill>
                <a:latin typeface="Arial"/>
                <a:ea typeface="Arial"/>
                <a:cs typeface="Arial"/>
              </a:defRPr>
            </a:pPr>
            <a:endParaRPr lang="de-DE"/>
          </a:p>
        </c:txPr>
        <c:crossAx val="74408320"/>
        <c:crosses val="autoZero"/>
        <c:auto val="1"/>
        <c:lblAlgn val="ctr"/>
        <c:lblOffset val="100"/>
        <c:noMultiLvlLbl val="0"/>
      </c:catAx>
      <c:valAx>
        <c:axId val="74408320"/>
        <c:scaling>
          <c:orientation val="minMax"/>
        </c:scaling>
        <c:delete val="1"/>
        <c:axPos val="l"/>
        <c:majorGridlines>
          <c:spPr>
            <a:ln w="4841">
              <a:solidFill>
                <a:srgbClr val="000000"/>
              </a:solidFill>
              <a:prstDash val="solid"/>
            </a:ln>
          </c:spPr>
        </c:majorGridlines>
        <c:numFmt formatCode="General" sourceLinked="1"/>
        <c:majorTickMark val="out"/>
        <c:minorTickMark val="none"/>
        <c:tickLblPos val="nextTo"/>
        <c:crossAx val="74504832"/>
        <c:crosses val="autoZero"/>
        <c:crossBetween val="between"/>
        <c:majorUnit val="2000"/>
        <c:minorUnit val="400"/>
      </c:valAx>
      <c:spPr>
        <a:noFill/>
        <a:ln w="38730">
          <a:noFill/>
        </a:ln>
      </c:spPr>
    </c:plotArea>
    <c:plotVisOnly val="1"/>
    <c:dispBlanksAs val="zero"/>
    <c:showDLblsOverMax val="0"/>
  </c:chart>
  <c:spPr>
    <a:noFill/>
    <a:ln>
      <a:noFill/>
    </a:ln>
  </c:spPr>
  <c:txPr>
    <a:bodyPr/>
    <a:lstStyle/>
    <a:p>
      <a:pPr>
        <a:defRPr sz="1830" b="1" i="0" u="none" strike="noStrike" baseline="0">
          <a:solidFill>
            <a:srgbClr val="000000"/>
          </a:solidFill>
          <a:latin typeface="Arial"/>
          <a:ea typeface="Arial"/>
          <a:cs typeface="Arial"/>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677843056504172"/>
          <c:y val="0"/>
        </c:manualLayout>
      </c:layout>
      <c:overlay val="0"/>
      <c:txPr>
        <a:bodyPr/>
        <a:lstStyle/>
        <a:p>
          <a:pPr>
            <a:defRPr sz="2000" b="0">
              <a:solidFill>
                <a:srgbClr val="B40000"/>
              </a:solidFill>
            </a:defRPr>
          </a:pPr>
          <a:endParaRPr lang="de-DE"/>
        </a:p>
      </c:txPr>
    </c:title>
    <c:autoTitleDeleted val="0"/>
    <c:plotArea>
      <c:layout/>
      <c:lineChart>
        <c:grouping val="standard"/>
        <c:varyColors val="0"/>
        <c:ser>
          <c:idx val="0"/>
          <c:order val="0"/>
          <c:tx>
            <c:strRef>
              <c:f>Tabelle1!$B$1</c:f>
              <c:strCache>
                <c:ptCount val="1"/>
                <c:pt idx="0">
                  <c:v>Angriffe auf Geflüchtete und Asylunterkünfte</c:v>
                </c:pt>
              </c:strCache>
            </c:strRef>
          </c:tx>
          <c:spPr>
            <a:ln w="50800">
              <a:solidFill>
                <a:srgbClr val="B40000"/>
              </a:solidFill>
            </a:ln>
          </c:spPr>
          <c:marker>
            <c:symbol val="none"/>
          </c:marker>
          <c:dLbls>
            <c:dLbl>
              <c:idx val="0"/>
              <c:layout>
                <c:manualLayout>
                  <c:x val="4.2468619002330321E-4"/>
                  <c:y val="-4.2005233079678607E-2"/>
                </c:manualLayout>
              </c:layout>
              <c:tx>
                <c:rich>
                  <a:bodyPr/>
                  <a:lstStyle/>
                  <a:p>
                    <a:r>
                      <a:rPr lang="en-US" dirty="0" smtClean="0"/>
                      <a:t>3.767</a:t>
                    </a:r>
                    <a:endParaRPr lang="en-US" dirty="0"/>
                  </a:p>
                </c:rich>
              </c:tx>
              <c:showLegendKey val="0"/>
              <c:showVal val="1"/>
              <c:showCatName val="0"/>
              <c:showSerName val="0"/>
              <c:showPercent val="0"/>
              <c:showBubbleSize val="0"/>
            </c:dLbl>
            <c:dLbl>
              <c:idx val="1"/>
              <c:layout>
                <c:manualLayout>
                  <c:x val="-1.5432098765432098E-3"/>
                  <c:y val="-4.3904345814135472E-2"/>
                </c:manualLayout>
              </c:layout>
              <c:tx>
                <c:rich>
                  <a:bodyPr/>
                  <a:lstStyle/>
                  <a:p>
                    <a:r>
                      <a:rPr lang="en-US" dirty="0" smtClean="0"/>
                      <a:t>2.285</a:t>
                    </a:r>
                    <a:endParaRPr lang="en-US" dirty="0"/>
                  </a:p>
                </c:rich>
              </c:tx>
              <c:showLegendKey val="0"/>
              <c:showVal val="1"/>
              <c:showCatName val="0"/>
              <c:showSerName val="0"/>
              <c:showPercent val="0"/>
              <c:showBubbleSize val="0"/>
            </c:dLbl>
            <c:dLbl>
              <c:idx val="2"/>
              <c:layout>
                <c:manualLayout>
                  <c:x val="0"/>
                  <c:y val="-5.0176395216154766E-2"/>
                </c:manualLayout>
              </c:layout>
              <c:tx>
                <c:rich>
                  <a:bodyPr/>
                  <a:lstStyle/>
                  <a:p>
                    <a:r>
                      <a:rPr lang="en-US" dirty="0" smtClean="0"/>
                      <a:t>1.953</a:t>
                    </a:r>
                    <a:endParaRPr lang="en-US" dirty="0"/>
                  </a:p>
                </c:rich>
              </c:tx>
              <c:showLegendKey val="0"/>
              <c:showVal val="1"/>
              <c:showCatName val="0"/>
              <c:showSerName val="0"/>
              <c:showPercent val="0"/>
              <c:showBubbleSize val="0"/>
            </c:dLbl>
            <c:dLbl>
              <c:idx val="3"/>
              <c:layout/>
              <c:tx>
                <c:rich>
                  <a:bodyPr/>
                  <a:lstStyle/>
                  <a:p>
                    <a:r>
                      <a:rPr lang="en-US" smtClean="0"/>
                      <a:t>1.664</a:t>
                    </a:r>
                    <a:endParaRPr lang="en-US"/>
                  </a:p>
                </c:rich>
              </c:tx>
              <c:showLegendKey val="0"/>
              <c:showVal val="1"/>
              <c:showCatName val="0"/>
              <c:showSerName val="0"/>
              <c:showPercent val="0"/>
              <c:showBubbleSize val="0"/>
            </c:dLbl>
            <c:spPr>
              <a:solidFill>
                <a:srgbClr val="FFFFFF"/>
              </a:solidFill>
            </c:spPr>
            <c:txPr>
              <a:bodyPr/>
              <a:lstStyle/>
              <a:p>
                <a:pPr>
                  <a:defRPr sz="1600"/>
                </a:pPr>
                <a:endParaRPr lang="de-DE"/>
              </a:p>
            </c:txPr>
            <c:showLegendKey val="0"/>
            <c:showVal val="1"/>
            <c:showCatName val="0"/>
            <c:showSerName val="0"/>
            <c:showPercent val="0"/>
            <c:showBubbleSize val="0"/>
            <c:showLeaderLines val="0"/>
          </c:dLbls>
          <c:cat>
            <c:numRef>
              <c:f>Tabelle1!$A$2:$A$5</c:f>
              <c:numCache>
                <c:formatCode>General</c:formatCode>
                <c:ptCount val="4"/>
                <c:pt idx="0">
                  <c:v>2016</c:v>
                </c:pt>
                <c:pt idx="1">
                  <c:v>2017</c:v>
                </c:pt>
                <c:pt idx="2">
                  <c:v>2018</c:v>
                </c:pt>
                <c:pt idx="3">
                  <c:v>2019</c:v>
                </c:pt>
              </c:numCache>
            </c:numRef>
          </c:cat>
          <c:val>
            <c:numRef>
              <c:f>Tabelle1!$B$2:$B$5</c:f>
              <c:numCache>
                <c:formatCode>General</c:formatCode>
                <c:ptCount val="4"/>
                <c:pt idx="0">
                  <c:v>3767</c:v>
                </c:pt>
                <c:pt idx="1">
                  <c:v>2285</c:v>
                </c:pt>
                <c:pt idx="2">
                  <c:v>1953</c:v>
                </c:pt>
                <c:pt idx="3">
                  <c:v>1664</c:v>
                </c:pt>
              </c:numCache>
            </c:numRef>
          </c:val>
          <c:smooth val="0"/>
        </c:ser>
        <c:dLbls>
          <c:showLegendKey val="0"/>
          <c:showVal val="0"/>
          <c:showCatName val="0"/>
          <c:showSerName val="0"/>
          <c:showPercent val="0"/>
          <c:showBubbleSize val="0"/>
        </c:dLbls>
        <c:marker val="1"/>
        <c:smooth val="0"/>
        <c:axId val="76548736"/>
        <c:axId val="76571008"/>
      </c:lineChart>
      <c:catAx>
        <c:axId val="76548736"/>
        <c:scaling>
          <c:orientation val="minMax"/>
        </c:scaling>
        <c:delete val="0"/>
        <c:axPos val="b"/>
        <c:numFmt formatCode="General" sourceLinked="1"/>
        <c:majorTickMark val="out"/>
        <c:minorTickMark val="none"/>
        <c:tickLblPos val="nextTo"/>
        <c:crossAx val="76571008"/>
        <c:crosses val="autoZero"/>
        <c:auto val="1"/>
        <c:lblAlgn val="ctr"/>
        <c:lblOffset val="100"/>
        <c:noMultiLvlLbl val="0"/>
      </c:catAx>
      <c:valAx>
        <c:axId val="76571008"/>
        <c:scaling>
          <c:orientation val="minMax"/>
        </c:scaling>
        <c:delete val="1"/>
        <c:axPos val="l"/>
        <c:majorGridlines/>
        <c:numFmt formatCode="General" sourceLinked="1"/>
        <c:majorTickMark val="out"/>
        <c:minorTickMark val="none"/>
        <c:tickLblPos val="nextTo"/>
        <c:crossAx val="76548736"/>
        <c:crosses val="autoZero"/>
        <c:crossBetween val="between"/>
      </c:valAx>
    </c:plotArea>
    <c:plotVisOnly val="1"/>
    <c:dispBlanksAs val="gap"/>
    <c:showDLblsOverMax val="0"/>
  </c:chart>
  <c:txPr>
    <a:bodyPr/>
    <a:lstStyle/>
    <a:p>
      <a:pPr>
        <a:defRPr sz="1800">
          <a:solidFill>
            <a:srgbClr val="293C59"/>
          </a:solidFill>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6363" cy="511731"/>
          </a:xfrm>
          <a:prstGeom prst="rect">
            <a:avLst/>
          </a:prstGeom>
        </p:spPr>
        <p:txBody>
          <a:bodyPr vert="horz" lIns="94307" tIns="47154" rIns="94307" bIns="47154" rtlCol="0"/>
          <a:lstStyle>
            <a:lvl1pPr algn="l">
              <a:defRPr sz="1300"/>
            </a:lvl1pPr>
          </a:lstStyle>
          <a:p>
            <a:endParaRPr lang="de-DE"/>
          </a:p>
        </p:txBody>
      </p:sp>
      <p:sp>
        <p:nvSpPr>
          <p:cNvPr id="3" name="Datumsplatzhalter 2"/>
          <p:cNvSpPr>
            <a:spLocks noGrp="1"/>
          </p:cNvSpPr>
          <p:nvPr>
            <p:ph type="dt" idx="1"/>
          </p:nvPr>
        </p:nvSpPr>
        <p:spPr>
          <a:xfrm>
            <a:off x="4021294" y="1"/>
            <a:ext cx="3076363" cy="511731"/>
          </a:xfrm>
          <a:prstGeom prst="rect">
            <a:avLst/>
          </a:prstGeom>
        </p:spPr>
        <p:txBody>
          <a:bodyPr vert="horz" lIns="94307" tIns="47154" rIns="94307" bIns="47154" rtlCol="0"/>
          <a:lstStyle>
            <a:lvl1pPr algn="r">
              <a:defRPr sz="1300"/>
            </a:lvl1pPr>
          </a:lstStyle>
          <a:p>
            <a:fld id="{F8DE3C53-6287-4A28-845A-D818D4750005}" type="datetimeFigureOut">
              <a:rPr lang="de-DE" smtClean="0"/>
              <a:t>10.03.2021</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307" tIns="47154" rIns="94307" bIns="47154" rtlCol="0" anchor="ctr"/>
          <a:lstStyle/>
          <a:p>
            <a:endParaRPr lang="de-DE"/>
          </a:p>
        </p:txBody>
      </p:sp>
      <p:sp>
        <p:nvSpPr>
          <p:cNvPr id="5" name="Notizenplatzhalter 4"/>
          <p:cNvSpPr>
            <a:spLocks noGrp="1"/>
          </p:cNvSpPr>
          <p:nvPr>
            <p:ph type="body" sz="quarter" idx="3"/>
          </p:nvPr>
        </p:nvSpPr>
        <p:spPr>
          <a:xfrm>
            <a:off x="709930" y="4861443"/>
            <a:ext cx="5679440" cy="4605576"/>
          </a:xfrm>
          <a:prstGeom prst="rect">
            <a:avLst/>
          </a:prstGeom>
        </p:spPr>
        <p:txBody>
          <a:bodyPr vert="horz" lIns="94307" tIns="47154" rIns="94307" bIns="4715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8"/>
            <a:ext cx="3076363" cy="511731"/>
          </a:xfrm>
          <a:prstGeom prst="rect">
            <a:avLst/>
          </a:prstGeom>
        </p:spPr>
        <p:txBody>
          <a:bodyPr vert="horz" lIns="94307" tIns="47154" rIns="94307" bIns="4715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8"/>
            <a:ext cx="3076363" cy="511731"/>
          </a:xfrm>
          <a:prstGeom prst="rect">
            <a:avLst/>
          </a:prstGeom>
        </p:spPr>
        <p:txBody>
          <a:bodyPr vert="horz" lIns="94307" tIns="47154" rIns="94307" bIns="47154" rtlCol="0" anchor="b"/>
          <a:lstStyle>
            <a:lvl1pPr algn="r">
              <a:defRPr sz="1300"/>
            </a:lvl1pPr>
          </a:lstStyle>
          <a:p>
            <a:fld id="{34ACA16C-77DB-44B1-82E6-0E951493BF37}" type="slidenum">
              <a:rPr lang="de-DE" smtClean="0"/>
              <a:t>‹Nr.›</a:t>
            </a:fld>
            <a:endParaRPr lang="de-DE"/>
          </a:p>
        </p:txBody>
      </p:sp>
    </p:spTree>
    <p:extLst>
      <p:ext uri="{BB962C8B-B14F-4D97-AF65-F5344CB8AC3E}">
        <p14:creationId xmlns:p14="http://schemas.microsoft.com/office/powerpoint/2010/main" val="2974796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ACA16C-77DB-44B1-82E6-0E951493BF37}" type="slidenum">
              <a:rPr lang="de-DE" smtClean="0"/>
              <a:t>1</a:t>
            </a:fld>
            <a:endParaRPr lang="de-DE"/>
          </a:p>
        </p:txBody>
      </p:sp>
    </p:spTree>
    <p:extLst>
      <p:ext uri="{BB962C8B-B14F-4D97-AF65-F5344CB8AC3E}">
        <p14:creationId xmlns:p14="http://schemas.microsoft.com/office/powerpoint/2010/main" val="74094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sz="1500" dirty="0"/>
              <a:t>2015 </a:t>
            </a:r>
            <a:r>
              <a:rPr lang="de-DE" sz="1500" dirty="0" err="1"/>
              <a:t>Dèja</a:t>
            </a:r>
            <a:r>
              <a:rPr lang="de-DE" sz="1500" dirty="0"/>
              <a:t> </a:t>
            </a:r>
            <a:r>
              <a:rPr lang="de-DE" sz="1500" dirty="0" err="1"/>
              <a:t>vue</a:t>
            </a:r>
            <a:r>
              <a:rPr lang="de-DE" sz="1500" dirty="0"/>
              <a:t>: Erinnerung an die 1990er Jahre (Flucht und Asyl, Debatte um Grundgesetzänderung), 00er Jahre (9/11, Debatte über den Islam) und nun nach dem „Sommer der Einwanderung“, der sog. „Flüchtlingskrise“, die vielmehr eine „Krise der Migrationspolitik“ war, wie Sonja Buckel die Ereignisse nannte.</a:t>
            </a:r>
          </a:p>
          <a:p>
            <a:pPr>
              <a:lnSpc>
                <a:spcPct val="150000"/>
              </a:lnSpc>
            </a:pPr>
            <a:endParaRPr lang="de-DE" sz="1500" dirty="0"/>
          </a:p>
          <a:p>
            <a:pPr>
              <a:lnSpc>
                <a:spcPct val="150000"/>
              </a:lnSpc>
            </a:pPr>
            <a:r>
              <a:rPr lang="de-DE" sz="1500" dirty="0"/>
              <a:t>In den 1990er Jahren und 00er Jahren konnten wir beobachten, dass die extreme Rechte immer militanter wurde und dass erstmals landesweite Netzwerke entstanden, aus denen heraus rechtsterroristische Anschläge verübt werden konnten wie bspw. durch den sog. Nationalsozialistischen Untergrund.</a:t>
            </a:r>
          </a:p>
          <a:p>
            <a:pPr>
              <a:lnSpc>
                <a:spcPct val="150000"/>
              </a:lnSpc>
            </a:pPr>
            <a:endParaRPr lang="de-DE" sz="1500" dirty="0"/>
          </a:p>
          <a:p>
            <a:pPr>
              <a:lnSpc>
                <a:spcPct val="150000"/>
              </a:lnSpc>
            </a:pPr>
            <a:endParaRPr lang="de-DE" sz="1500" dirty="0"/>
          </a:p>
        </p:txBody>
      </p:sp>
      <p:sp>
        <p:nvSpPr>
          <p:cNvPr id="4" name="Foliennummernplatzhalter 3"/>
          <p:cNvSpPr>
            <a:spLocks noGrp="1"/>
          </p:cNvSpPr>
          <p:nvPr>
            <p:ph type="sldNum" sz="quarter" idx="10"/>
          </p:nvPr>
        </p:nvSpPr>
        <p:spPr/>
        <p:txBody>
          <a:bodyPr/>
          <a:lstStyle/>
          <a:p>
            <a:fld id="{206D3A4D-DE18-437C-86D4-632216C33167}" type="slidenum">
              <a:rPr lang="de-DE" altLang="de-DE" smtClean="0"/>
              <a:pPr/>
              <a:t>2</a:t>
            </a:fld>
            <a:endParaRPr lang="de-DE" altLang="de-DE"/>
          </a:p>
        </p:txBody>
      </p:sp>
    </p:spTree>
    <p:extLst>
      <p:ext uri="{BB962C8B-B14F-4D97-AF65-F5344CB8AC3E}">
        <p14:creationId xmlns:p14="http://schemas.microsoft.com/office/powerpoint/2010/main" val="1505890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5161" name="Group 41"/>
          <p:cNvGrpSpPr>
            <a:grpSpLocks/>
          </p:cNvGrpSpPr>
          <p:nvPr userDrawn="1"/>
        </p:nvGrpSpPr>
        <p:grpSpPr bwMode="auto">
          <a:xfrm>
            <a:off x="0" y="2422525"/>
            <a:ext cx="9144000" cy="4435475"/>
            <a:chOff x="0" y="1526"/>
            <a:chExt cx="5760" cy="2794"/>
          </a:xfrm>
        </p:grpSpPr>
        <p:sp>
          <p:nvSpPr>
            <p:cNvPr id="5149" name="Rectangle 29"/>
            <p:cNvSpPr>
              <a:spLocks noChangeArrowheads="1"/>
            </p:cNvSpPr>
            <p:nvPr/>
          </p:nvSpPr>
          <p:spPr bwMode="auto">
            <a:xfrm>
              <a:off x="3923" y="3161"/>
              <a:ext cx="1837" cy="784"/>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50" name="Rectangle 30"/>
            <p:cNvSpPr>
              <a:spLocks noChangeArrowheads="1"/>
            </p:cNvSpPr>
            <p:nvPr/>
          </p:nvSpPr>
          <p:spPr bwMode="auto">
            <a:xfrm>
              <a:off x="0" y="3942"/>
              <a:ext cx="5760" cy="378"/>
            </a:xfrm>
            <a:prstGeom prst="rect">
              <a:avLst/>
            </a:prstGeom>
            <a:solidFill>
              <a:srgbClr val="E4E5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51" name="Rectangle 31"/>
            <p:cNvSpPr>
              <a:spLocks noChangeArrowheads="1"/>
            </p:cNvSpPr>
            <p:nvPr/>
          </p:nvSpPr>
          <p:spPr bwMode="auto">
            <a:xfrm>
              <a:off x="0" y="3161"/>
              <a:ext cx="3925" cy="784"/>
            </a:xfrm>
            <a:prstGeom prst="rect">
              <a:avLst/>
            </a:prstGeom>
            <a:solidFill>
              <a:srgbClr val="F3F5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52" name="Rectangle 32"/>
            <p:cNvSpPr>
              <a:spLocks noChangeArrowheads="1"/>
            </p:cNvSpPr>
            <p:nvPr/>
          </p:nvSpPr>
          <p:spPr bwMode="auto">
            <a:xfrm>
              <a:off x="4938" y="1526"/>
              <a:ext cx="822" cy="839"/>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53" name="Rectangle 33"/>
            <p:cNvSpPr>
              <a:spLocks noChangeArrowheads="1"/>
            </p:cNvSpPr>
            <p:nvPr/>
          </p:nvSpPr>
          <p:spPr bwMode="auto">
            <a:xfrm>
              <a:off x="0" y="2366"/>
              <a:ext cx="3368" cy="7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54" name="Rectangle 34"/>
            <p:cNvSpPr>
              <a:spLocks noChangeArrowheads="1"/>
            </p:cNvSpPr>
            <p:nvPr/>
          </p:nvSpPr>
          <p:spPr bwMode="auto">
            <a:xfrm>
              <a:off x="0" y="1526"/>
              <a:ext cx="4934" cy="839"/>
            </a:xfrm>
            <a:prstGeom prst="rect">
              <a:avLst/>
            </a:prstGeom>
            <a:solidFill>
              <a:srgbClr val="F3F5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5159" name="Object 39"/>
            <p:cNvGraphicFramePr>
              <a:graphicFrameLocks noChangeAspect="1"/>
            </p:cNvGraphicFramePr>
            <p:nvPr/>
          </p:nvGraphicFramePr>
          <p:xfrm>
            <a:off x="3835" y="2365"/>
            <a:ext cx="1924" cy="797"/>
          </p:xfrm>
          <a:graphic>
            <a:graphicData uri="http://schemas.openxmlformats.org/presentationml/2006/ole">
              <mc:AlternateContent xmlns:mc="http://schemas.openxmlformats.org/markup-compatibility/2006">
                <mc:Choice xmlns:v="urn:schemas-microsoft-com:vml" Requires="v">
                  <p:oleObj spid="_x0000_s5603" name="Image" r:id="rId3" imgW="2230857" imgH="923429" progId="Photoshop.Image.9">
                    <p:embed/>
                  </p:oleObj>
                </mc:Choice>
                <mc:Fallback>
                  <p:oleObj name="Image" r:id="rId3" imgW="2230857" imgH="923429" progId="Photoshop.Image.9">
                    <p:embed/>
                    <p:pic>
                      <p:nvPicPr>
                        <p:cNvPr id="0"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 y="2365"/>
                          <a:ext cx="1924" cy="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124" name="Rectangle 4"/>
          <p:cNvSpPr>
            <a:spLocks noGrp="1" noChangeArrowheads="1"/>
          </p:cNvSpPr>
          <p:nvPr>
            <p:ph type="ctrTitle"/>
          </p:nvPr>
        </p:nvSpPr>
        <p:spPr>
          <a:xfrm>
            <a:off x="468313" y="2419350"/>
            <a:ext cx="7199312" cy="1514475"/>
          </a:xfrm>
        </p:spPr>
        <p:txBody>
          <a:bodyPr/>
          <a:lstStyle>
            <a:lvl1pPr>
              <a:defRPr/>
            </a:lvl1pPr>
          </a:lstStyle>
          <a:p>
            <a:pPr lvl="0"/>
            <a:r>
              <a:rPr lang="de-DE" altLang="de-DE" noProof="0" smtClean="0"/>
              <a:t>Titelmasterformat durch Klicken bearbeiten</a:t>
            </a:r>
          </a:p>
        </p:txBody>
      </p:sp>
      <p:sp>
        <p:nvSpPr>
          <p:cNvPr id="5125" name="Rectangle 5"/>
          <p:cNvSpPr>
            <a:spLocks noGrp="1" noChangeArrowheads="1"/>
          </p:cNvSpPr>
          <p:nvPr>
            <p:ph type="subTitle" idx="1"/>
          </p:nvPr>
        </p:nvSpPr>
        <p:spPr>
          <a:xfrm>
            <a:off x="468313" y="4003675"/>
            <a:ext cx="4679950" cy="1512888"/>
          </a:xfrm>
        </p:spPr>
        <p:txBody>
          <a:bodyPr/>
          <a:lstStyle>
            <a:lvl1pPr marL="179388" indent="0">
              <a:buFontTx/>
              <a:buNone/>
              <a:defRPr sz="1800"/>
            </a:lvl1pPr>
          </a:lstStyle>
          <a:p>
            <a:pPr lvl="0"/>
            <a:r>
              <a:rPr lang="de-DE" altLang="de-DE" noProof="0" smtClean="0"/>
              <a:t>Formatvorlage des Untertitelmasters durch Klicken bearbeiten</a:t>
            </a:r>
          </a:p>
        </p:txBody>
      </p:sp>
      <p:sp>
        <p:nvSpPr>
          <p:cNvPr id="5126" name="Rectangle 6"/>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accent2"/>
                </a:solidFill>
              </a:defRPr>
            </a:lvl1pPr>
          </a:lstStyle>
          <a:p>
            <a:endParaRPr lang="de-DE" altLang="de-DE"/>
          </a:p>
        </p:txBody>
      </p:sp>
      <p:pic>
        <p:nvPicPr>
          <p:cNvPr id="5160" name="Picture 40" descr="logo_gr_psep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46450" y="258763"/>
            <a:ext cx="2667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altLang="de-DE" smtClean="0"/>
              <a:t>U. Birsl</a:t>
            </a:r>
            <a:endParaRPr lang="de-DE" altLang="de-DE"/>
          </a:p>
        </p:txBody>
      </p:sp>
      <p:sp>
        <p:nvSpPr>
          <p:cNvPr id="5" name="Foliennummernplatzhalter 4"/>
          <p:cNvSpPr>
            <a:spLocks noGrp="1"/>
          </p:cNvSpPr>
          <p:nvPr>
            <p:ph type="sldNum" sz="quarter" idx="11"/>
          </p:nvPr>
        </p:nvSpPr>
        <p:spPr/>
        <p:txBody>
          <a:bodyPr/>
          <a:lstStyle>
            <a:lvl1pPr>
              <a:defRPr/>
            </a:lvl1pPr>
          </a:lstStyle>
          <a:p>
            <a:fld id="{EA296D74-5756-40F3-9ADB-4C5E049320A3}" type="slidenum">
              <a:rPr lang="de-DE" altLang="de-DE"/>
              <a:pPr/>
              <a:t>‹Nr.›</a:t>
            </a:fld>
            <a:endParaRPr lang="de-DE" altLang="de-DE"/>
          </a:p>
        </p:txBody>
      </p:sp>
    </p:spTree>
    <p:extLst>
      <p:ext uri="{BB962C8B-B14F-4D97-AF65-F5344CB8AC3E}">
        <p14:creationId xmlns:p14="http://schemas.microsoft.com/office/powerpoint/2010/main" val="32708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5113" y="274638"/>
            <a:ext cx="2071687" cy="5746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5288" y="274638"/>
            <a:ext cx="6067425" cy="5746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altLang="de-DE" smtClean="0"/>
              <a:t>U. Birsl</a:t>
            </a:r>
            <a:endParaRPr lang="de-DE" altLang="de-DE"/>
          </a:p>
        </p:txBody>
      </p:sp>
      <p:sp>
        <p:nvSpPr>
          <p:cNvPr id="5" name="Foliennummernplatzhalter 4"/>
          <p:cNvSpPr>
            <a:spLocks noGrp="1"/>
          </p:cNvSpPr>
          <p:nvPr>
            <p:ph type="sldNum" sz="quarter" idx="11"/>
          </p:nvPr>
        </p:nvSpPr>
        <p:spPr/>
        <p:txBody>
          <a:bodyPr/>
          <a:lstStyle>
            <a:lvl1pPr>
              <a:defRPr/>
            </a:lvl1pPr>
          </a:lstStyle>
          <a:p>
            <a:fld id="{8FEFAF90-D21B-48B7-83A1-A01C15AB4B27}" type="slidenum">
              <a:rPr lang="de-DE" altLang="de-DE"/>
              <a:pPr/>
              <a:t>‹Nr.›</a:t>
            </a:fld>
            <a:endParaRPr lang="de-DE" altLang="de-DE"/>
          </a:p>
        </p:txBody>
      </p:sp>
    </p:spTree>
    <p:extLst>
      <p:ext uri="{BB962C8B-B14F-4D97-AF65-F5344CB8AC3E}">
        <p14:creationId xmlns:p14="http://schemas.microsoft.com/office/powerpoint/2010/main" val="30059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altLang="de-DE" smtClean="0"/>
              <a:t>U. Birsl</a:t>
            </a:r>
            <a:endParaRPr lang="de-DE" altLang="de-DE"/>
          </a:p>
        </p:txBody>
      </p:sp>
      <p:sp>
        <p:nvSpPr>
          <p:cNvPr id="5" name="Foliennummernplatzhalter 4"/>
          <p:cNvSpPr>
            <a:spLocks noGrp="1"/>
          </p:cNvSpPr>
          <p:nvPr>
            <p:ph type="sldNum" sz="quarter" idx="11"/>
          </p:nvPr>
        </p:nvSpPr>
        <p:spPr/>
        <p:txBody>
          <a:bodyPr/>
          <a:lstStyle>
            <a:lvl1pPr>
              <a:defRPr/>
            </a:lvl1pPr>
          </a:lstStyle>
          <a:p>
            <a:fld id="{4ECA04DC-B930-49C0-96B7-D427D8012C47}" type="slidenum">
              <a:rPr lang="de-DE" altLang="de-DE"/>
              <a:pPr/>
              <a:t>‹Nr.›</a:t>
            </a:fld>
            <a:endParaRPr lang="de-DE" altLang="de-DE"/>
          </a:p>
        </p:txBody>
      </p:sp>
    </p:spTree>
    <p:extLst>
      <p:ext uri="{BB962C8B-B14F-4D97-AF65-F5344CB8AC3E}">
        <p14:creationId xmlns:p14="http://schemas.microsoft.com/office/powerpoint/2010/main" val="304255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de-DE" altLang="de-DE" smtClean="0"/>
              <a:t>U. Birsl</a:t>
            </a:r>
            <a:endParaRPr lang="de-DE" altLang="de-DE"/>
          </a:p>
        </p:txBody>
      </p:sp>
      <p:sp>
        <p:nvSpPr>
          <p:cNvPr id="5" name="Foliennummernplatzhalter 4"/>
          <p:cNvSpPr>
            <a:spLocks noGrp="1"/>
          </p:cNvSpPr>
          <p:nvPr>
            <p:ph type="sldNum" sz="quarter" idx="11"/>
          </p:nvPr>
        </p:nvSpPr>
        <p:spPr/>
        <p:txBody>
          <a:bodyPr/>
          <a:lstStyle>
            <a:lvl1pPr>
              <a:defRPr/>
            </a:lvl1pPr>
          </a:lstStyle>
          <a:p>
            <a:fld id="{FCD087E4-0E96-4987-9A24-D79AAB6575AD}" type="slidenum">
              <a:rPr lang="de-DE" altLang="de-DE"/>
              <a:pPr/>
              <a:t>‹Nr.›</a:t>
            </a:fld>
            <a:endParaRPr lang="de-DE" altLang="de-DE"/>
          </a:p>
        </p:txBody>
      </p:sp>
    </p:spTree>
    <p:extLst>
      <p:ext uri="{BB962C8B-B14F-4D97-AF65-F5344CB8AC3E}">
        <p14:creationId xmlns:p14="http://schemas.microsoft.com/office/powerpoint/2010/main" val="196383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5288" y="1971675"/>
            <a:ext cx="40386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86288" y="1971675"/>
            <a:ext cx="40386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de-DE" altLang="de-DE" smtClean="0"/>
              <a:t>U. Birsl</a:t>
            </a:r>
            <a:endParaRPr lang="de-DE" altLang="de-DE"/>
          </a:p>
        </p:txBody>
      </p:sp>
      <p:sp>
        <p:nvSpPr>
          <p:cNvPr id="6" name="Foliennummernplatzhalter 5"/>
          <p:cNvSpPr>
            <a:spLocks noGrp="1"/>
          </p:cNvSpPr>
          <p:nvPr>
            <p:ph type="sldNum" sz="quarter" idx="11"/>
          </p:nvPr>
        </p:nvSpPr>
        <p:spPr/>
        <p:txBody>
          <a:bodyPr/>
          <a:lstStyle>
            <a:lvl1pPr>
              <a:defRPr/>
            </a:lvl1pPr>
          </a:lstStyle>
          <a:p>
            <a:fld id="{FF73734F-7F01-4766-A4E8-355CBAC226F4}" type="slidenum">
              <a:rPr lang="de-DE" altLang="de-DE"/>
              <a:pPr/>
              <a:t>‹Nr.›</a:t>
            </a:fld>
            <a:endParaRPr lang="de-DE" altLang="de-DE"/>
          </a:p>
        </p:txBody>
      </p:sp>
    </p:spTree>
    <p:extLst>
      <p:ext uri="{BB962C8B-B14F-4D97-AF65-F5344CB8AC3E}">
        <p14:creationId xmlns:p14="http://schemas.microsoft.com/office/powerpoint/2010/main" val="12260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r>
              <a:rPr lang="de-DE" altLang="de-DE" smtClean="0"/>
              <a:t>U. Birsl</a:t>
            </a:r>
            <a:endParaRPr lang="de-DE" altLang="de-DE"/>
          </a:p>
        </p:txBody>
      </p:sp>
      <p:sp>
        <p:nvSpPr>
          <p:cNvPr id="8" name="Foliennummernplatzhalter 7"/>
          <p:cNvSpPr>
            <a:spLocks noGrp="1"/>
          </p:cNvSpPr>
          <p:nvPr>
            <p:ph type="sldNum" sz="quarter" idx="11"/>
          </p:nvPr>
        </p:nvSpPr>
        <p:spPr/>
        <p:txBody>
          <a:bodyPr/>
          <a:lstStyle>
            <a:lvl1pPr>
              <a:defRPr/>
            </a:lvl1pPr>
          </a:lstStyle>
          <a:p>
            <a:fld id="{C57921FD-1DF1-4971-8DE2-7A85155F2EF9}" type="slidenum">
              <a:rPr lang="de-DE" altLang="de-DE"/>
              <a:pPr/>
              <a:t>‹Nr.›</a:t>
            </a:fld>
            <a:endParaRPr lang="de-DE" altLang="de-DE"/>
          </a:p>
        </p:txBody>
      </p:sp>
    </p:spTree>
    <p:extLst>
      <p:ext uri="{BB962C8B-B14F-4D97-AF65-F5344CB8AC3E}">
        <p14:creationId xmlns:p14="http://schemas.microsoft.com/office/powerpoint/2010/main" val="344823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de-DE" altLang="de-DE" smtClean="0"/>
              <a:t>U. Birsl</a:t>
            </a:r>
            <a:endParaRPr lang="de-DE" altLang="de-DE"/>
          </a:p>
        </p:txBody>
      </p:sp>
      <p:sp>
        <p:nvSpPr>
          <p:cNvPr id="4" name="Foliennummernplatzhalter 3"/>
          <p:cNvSpPr>
            <a:spLocks noGrp="1"/>
          </p:cNvSpPr>
          <p:nvPr>
            <p:ph type="sldNum" sz="quarter" idx="11"/>
          </p:nvPr>
        </p:nvSpPr>
        <p:spPr/>
        <p:txBody>
          <a:bodyPr/>
          <a:lstStyle>
            <a:lvl1pPr>
              <a:defRPr/>
            </a:lvl1pPr>
          </a:lstStyle>
          <a:p>
            <a:fld id="{C7A4F262-05A4-49DD-960A-1A479B009C80}" type="slidenum">
              <a:rPr lang="de-DE" altLang="de-DE"/>
              <a:pPr/>
              <a:t>‹Nr.›</a:t>
            </a:fld>
            <a:endParaRPr lang="de-DE" altLang="de-DE"/>
          </a:p>
        </p:txBody>
      </p:sp>
    </p:spTree>
    <p:extLst>
      <p:ext uri="{BB962C8B-B14F-4D97-AF65-F5344CB8AC3E}">
        <p14:creationId xmlns:p14="http://schemas.microsoft.com/office/powerpoint/2010/main" val="6176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ltLang="de-DE" smtClean="0"/>
              <a:t>U. Birsl</a:t>
            </a:r>
            <a:endParaRPr lang="de-DE" altLang="de-DE"/>
          </a:p>
        </p:txBody>
      </p:sp>
      <p:sp>
        <p:nvSpPr>
          <p:cNvPr id="3" name="Foliennummernplatzhalter 2"/>
          <p:cNvSpPr>
            <a:spLocks noGrp="1"/>
          </p:cNvSpPr>
          <p:nvPr>
            <p:ph type="sldNum" sz="quarter" idx="11"/>
          </p:nvPr>
        </p:nvSpPr>
        <p:spPr/>
        <p:txBody>
          <a:bodyPr/>
          <a:lstStyle>
            <a:lvl1pPr>
              <a:defRPr/>
            </a:lvl1pPr>
          </a:lstStyle>
          <a:p>
            <a:fld id="{C8EDFEF5-F605-4C3F-8572-81756CBD5AD1}" type="slidenum">
              <a:rPr lang="de-DE" altLang="de-DE"/>
              <a:pPr/>
              <a:t>‹Nr.›</a:t>
            </a:fld>
            <a:endParaRPr lang="de-DE" altLang="de-DE"/>
          </a:p>
        </p:txBody>
      </p:sp>
    </p:spTree>
    <p:extLst>
      <p:ext uri="{BB962C8B-B14F-4D97-AF65-F5344CB8AC3E}">
        <p14:creationId xmlns:p14="http://schemas.microsoft.com/office/powerpoint/2010/main" val="391850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DE" altLang="de-DE" smtClean="0"/>
              <a:t>U. Birsl</a:t>
            </a:r>
            <a:endParaRPr lang="de-DE" altLang="de-DE"/>
          </a:p>
        </p:txBody>
      </p:sp>
      <p:sp>
        <p:nvSpPr>
          <p:cNvPr id="6" name="Foliennummernplatzhalter 5"/>
          <p:cNvSpPr>
            <a:spLocks noGrp="1"/>
          </p:cNvSpPr>
          <p:nvPr>
            <p:ph type="sldNum" sz="quarter" idx="11"/>
          </p:nvPr>
        </p:nvSpPr>
        <p:spPr/>
        <p:txBody>
          <a:bodyPr/>
          <a:lstStyle>
            <a:lvl1pPr>
              <a:defRPr/>
            </a:lvl1pPr>
          </a:lstStyle>
          <a:p>
            <a:fld id="{53989FAE-6AA7-4E9A-801D-424BB443A45A}" type="slidenum">
              <a:rPr lang="de-DE" altLang="de-DE"/>
              <a:pPr/>
              <a:t>‹Nr.›</a:t>
            </a:fld>
            <a:endParaRPr lang="de-DE" altLang="de-DE"/>
          </a:p>
        </p:txBody>
      </p:sp>
    </p:spTree>
    <p:extLst>
      <p:ext uri="{BB962C8B-B14F-4D97-AF65-F5344CB8AC3E}">
        <p14:creationId xmlns:p14="http://schemas.microsoft.com/office/powerpoint/2010/main" val="64129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DE" altLang="de-DE" smtClean="0"/>
              <a:t>U. Birsl</a:t>
            </a:r>
            <a:endParaRPr lang="de-DE" altLang="de-DE"/>
          </a:p>
        </p:txBody>
      </p:sp>
      <p:sp>
        <p:nvSpPr>
          <p:cNvPr id="6" name="Foliennummernplatzhalter 5"/>
          <p:cNvSpPr>
            <a:spLocks noGrp="1"/>
          </p:cNvSpPr>
          <p:nvPr>
            <p:ph type="sldNum" sz="quarter" idx="11"/>
          </p:nvPr>
        </p:nvSpPr>
        <p:spPr/>
        <p:txBody>
          <a:bodyPr/>
          <a:lstStyle>
            <a:lvl1pPr>
              <a:defRPr/>
            </a:lvl1pPr>
          </a:lstStyle>
          <a:p>
            <a:fld id="{D615690A-81AF-4C50-9A94-367F00232987}" type="slidenum">
              <a:rPr lang="de-DE" altLang="de-DE"/>
              <a:pPr/>
              <a:t>‹Nr.›</a:t>
            </a:fld>
            <a:endParaRPr lang="de-DE" altLang="de-DE"/>
          </a:p>
        </p:txBody>
      </p:sp>
    </p:spTree>
    <p:extLst>
      <p:ext uri="{BB962C8B-B14F-4D97-AF65-F5344CB8AC3E}">
        <p14:creationId xmlns:p14="http://schemas.microsoft.com/office/powerpoint/2010/main" val="248840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4100" name="Rectangle 4"/>
          <p:cNvSpPr>
            <a:spLocks noGrp="1" noChangeArrowheads="1"/>
          </p:cNvSpPr>
          <p:nvPr>
            <p:ph type="body" idx="1"/>
          </p:nvPr>
        </p:nvSpPr>
        <p:spPr bwMode="auto">
          <a:xfrm>
            <a:off x="395288" y="1971675"/>
            <a:ext cx="8229600" cy="404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101" name="Rectangle 5"/>
          <p:cNvSpPr>
            <a:spLocks noGrp="1" noChangeArrowheads="1"/>
          </p:cNvSpPr>
          <p:nvPr>
            <p:ph type="ftr" sz="quarter" idx="3"/>
          </p:nvPr>
        </p:nvSpPr>
        <p:spPr bwMode="auto">
          <a:xfrm>
            <a:off x="5940425" y="62357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accent2"/>
                </a:solidFill>
              </a:defRPr>
            </a:lvl1pPr>
          </a:lstStyle>
          <a:p>
            <a:r>
              <a:rPr lang="de-DE" altLang="de-DE" smtClean="0"/>
              <a:t>U. Birsl</a:t>
            </a:r>
            <a:endParaRPr lang="de-DE" altLang="de-DE"/>
          </a:p>
        </p:txBody>
      </p:sp>
      <p:sp>
        <p:nvSpPr>
          <p:cNvPr id="4102" name="Rectangle 6"/>
          <p:cNvSpPr>
            <a:spLocks noGrp="1" noChangeArrowheads="1"/>
          </p:cNvSpPr>
          <p:nvPr>
            <p:ph type="sldNum" sz="quarter" idx="4"/>
          </p:nvPr>
        </p:nvSpPr>
        <p:spPr bwMode="auto">
          <a:xfrm>
            <a:off x="323850" y="62325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accent2"/>
                </a:solidFill>
              </a:defRPr>
            </a:lvl1pPr>
          </a:lstStyle>
          <a:p>
            <a:fld id="{C451DDCB-7521-4BAF-8457-891F174E2545}" type="slidenum">
              <a:rPr lang="de-DE" altLang="de-DE"/>
              <a:pPr/>
              <a:t>‹Nr.›</a:t>
            </a:fld>
            <a:endParaRPr lang="de-DE" altLang="de-DE"/>
          </a:p>
        </p:txBody>
      </p:sp>
      <p:grpSp>
        <p:nvGrpSpPr>
          <p:cNvPr id="4117" name="Group 21"/>
          <p:cNvGrpSpPr>
            <a:grpSpLocks/>
          </p:cNvGrpSpPr>
          <p:nvPr/>
        </p:nvGrpSpPr>
        <p:grpSpPr bwMode="auto">
          <a:xfrm>
            <a:off x="-3175" y="2438400"/>
            <a:ext cx="9144000" cy="4419600"/>
            <a:chOff x="-2" y="1536"/>
            <a:chExt cx="5760" cy="2784"/>
          </a:xfrm>
        </p:grpSpPr>
        <p:sp>
          <p:nvSpPr>
            <p:cNvPr id="4111" name="Rectangle 15"/>
            <p:cNvSpPr>
              <a:spLocks noChangeArrowheads="1"/>
            </p:cNvSpPr>
            <p:nvPr/>
          </p:nvSpPr>
          <p:spPr bwMode="auto">
            <a:xfrm>
              <a:off x="-2" y="1536"/>
              <a:ext cx="156" cy="817"/>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09" name="Line 13"/>
            <p:cNvSpPr>
              <a:spLocks noChangeShapeType="1"/>
            </p:cNvSpPr>
            <p:nvPr userDrawn="1"/>
          </p:nvSpPr>
          <p:spPr bwMode="auto">
            <a:xfrm>
              <a:off x="-2" y="3953"/>
              <a:ext cx="5760" cy="0"/>
            </a:xfrm>
            <a:prstGeom prst="line">
              <a:avLst/>
            </a:prstGeom>
            <a:noFill/>
            <a:ln w="6350">
              <a:solidFill>
                <a:srgbClr val="E4E5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12" name="Rectangle 16"/>
            <p:cNvSpPr>
              <a:spLocks noChangeArrowheads="1"/>
            </p:cNvSpPr>
            <p:nvPr userDrawn="1"/>
          </p:nvSpPr>
          <p:spPr bwMode="auto">
            <a:xfrm>
              <a:off x="-2" y="3176"/>
              <a:ext cx="156" cy="778"/>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3" name="Rectangle 17"/>
            <p:cNvSpPr>
              <a:spLocks noChangeArrowheads="1"/>
            </p:cNvSpPr>
            <p:nvPr userDrawn="1"/>
          </p:nvSpPr>
          <p:spPr bwMode="auto">
            <a:xfrm>
              <a:off x="-2" y="3952"/>
              <a:ext cx="156" cy="368"/>
            </a:xfrm>
            <a:prstGeom prst="rect">
              <a:avLst/>
            </a:prstGeom>
            <a:solidFill>
              <a:srgbClr val="E4E5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4" name="Rectangle 18"/>
            <p:cNvSpPr>
              <a:spLocks noChangeArrowheads="1"/>
            </p:cNvSpPr>
            <p:nvPr userDrawn="1"/>
          </p:nvSpPr>
          <p:spPr bwMode="auto">
            <a:xfrm>
              <a:off x="-2" y="2354"/>
              <a:ext cx="156" cy="821"/>
            </a:xfrm>
            <a:prstGeom prst="rect">
              <a:avLst/>
            </a:prstGeom>
            <a:solidFill>
              <a:srgbClr val="BFD6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pic>
        <p:nvPicPr>
          <p:cNvPr id="4118" name="Picture 22" descr="logo_kl_psep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4150" y="6354763"/>
            <a:ext cx="1130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l" rtl="0" eaLnBrk="1" fontAlgn="base" hangingPunct="1">
        <a:spcBef>
          <a:spcPct val="0"/>
        </a:spcBef>
        <a:spcAft>
          <a:spcPct val="0"/>
        </a:spcAft>
        <a:defRPr sz="2800">
          <a:solidFill>
            <a:srgbClr val="B40000"/>
          </a:solidFill>
          <a:latin typeface="+mj-lt"/>
          <a:ea typeface="+mj-ea"/>
          <a:cs typeface="+mj-cs"/>
        </a:defRPr>
      </a:lvl1pPr>
      <a:lvl2pPr algn="l" rtl="0" eaLnBrk="1" fontAlgn="base" hangingPunct="1">
        <a:spcBef>
          <a:spcPct val="0"/>
        </a:spcBef>
        <a:spcAft>
          <a:spcPct val="0"/>
        </a:spcAft>
        <a:defRPr sz="2800">
          <a:solidFill>
            <a:srgbClr val="B40000"/>
          </a:solidFill>
          <a:latin typeface="Arial" charset="0"/>
        </a:defRPr>
      </a:lvl2pPr>
      <a:lvl3pPr algn="l" rtl="0" eaLnBrk="1" fontAlgn="base" hangingPunct="1">
        <a:spcBef>
          <a:spcPct val="0"/>
        </a:spcBef>
        <a:spcAft>
          <a:spcPct val="0"/>
        </a:spcAft>
        <a:defRPr sz="2800">
          <a:solidFill>
            <a:srgbClr val="B40000"/>
          </a:solidFill>
          <a:latin typeface="Arial" charset="0"/>
        </a:defRPr>
      </a:lvl3pPr>
      <a:lvl4pPr algn="l" rtl="0" eaLnBrk="1" fontAlgn="base" hangingPunct="1">
        <a:spcBef>
          <a:spcPct val="0"/>
        </a:spcBef>
        <a:spcAft>
          <a:spcPct val="0"/>
        </a:spcAft>
        <a:defRPr sz="2800">
          <a:solidFill>
            <a:srgbClr val="B40000"/>
          </a:solidFill>
          <a:latin typeface="Arial" charset="0"/>
        </a:defRPr>
      </a:lvl4pPr>
      <a:lvl5pPr algn="l" rtl="0" eaLnBrk="1" fontAlgn="base" hangingPunct="1">
        <a:spcBef>
          <a:spcPct val="0"/>
        </a:spcBef>
        <a:spcAft>
          <a:spcPct val="0"/>
        </a:spcAft>
        <a:defRPr sz="2800">
          <a:solidFill>
            <a:srgbClr val="B40000"/>
          </a:solidFill>
          <a:latin typeface="Arial" charset="0"/>
        </a:defRPr>
      </a:lvl5pPr>
      <a:lvl6pPr marL="457200" algn="l" rtl="0" eaLnBrk="1" fontAlgn="base" hangingPunct="1">
        <a:spcBef>
          <a:spcPct val="0"/>
        </a:spcBef>
        <a:spcAft>
          <a:spcPct val="0"/>
        </a:spcAft>
        <a:defRPr sz="2800">
          <a:solidFill>
            <a:srgbClr val="B40000"/>
          </a:solidFill>
          <a:latin typeface="Arial" charset="0"/>
        </a:defRPr>
      </a:lvl6pPr>
      <a:lvl7pPr marL="914400" algn="l" rtl="0" eaLnBrk="1" fontAlgn="base" hangingPunct="1">
        <a:spcBef>
          <a:spcPct val="0"/>
        </a:spcBef>
        <a:spcAft>
          <a:spcPct val="0"/>
        </a:spcAft>
        <a:defRPr sz="2800">
          <a:solidFill>
            <a:srgbClr val="B40000"/>
          </a:solidFill>
          <a:latin typeface="Arial" charset="0"/>
        </a:defRPr>
      </a:lvl7pPr>
      <a:lvl8pPr marL="1371600" algn="l" rtl="0" eaLnBrk="1" fontAlgn="base" hangingPunct="1">
        <a:spcBef>
          <a:spcPct val="0"/>
        </a:spcBef>
        <a:spcAft>
          <a:spcPct val="0"/>
        </a:spcAft>
        <a:defRPr sz="2800">
          <a:solidFill>
            <a:srgbClr val="B40000"/>
          </a:solidFill>
          <a:latin typeface="Arial" charset="0"/>
        </a:defRPr>
      </a:lvl8pPr>
      <a:lvl9pPr marL="1828800" algn="l" rtl="0" eaLnBrk="1" fontAlgn="base" hangingPunct="1">
        <a:spcBef>
          <a:spcPct val="0"/>
        </a:spcBef>
        <a:spcAft>
          <a:spcPct val="0"/>
        </a:spcAft>
        <a:defRPr sz="2800">
          <a:solidFill>
            <a:srgbClr val="B40000"/>
          </a:solidFill>
          <a:latin typeface="Arial" charset="0"/>
        </a:defRPr>
      </a:lvl9pPr>
    </p:titleStyle>
    <p:bodyStyle>
      <a:lvl1pPr marL="342900" indent="-342900" algn="l" rtl="0" eaLnBrk="1" fontAlgn="base" hangingPunct="1">
        <a:spcBef>
          <a:spcPct val="20000"/>
        </a:spcBef>
        <a:spcAft>
          <a:spcPct val="0"/>
        </a:spcAft>
        <a:buChar char="•"/>
        <a:defRPr sz="20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000">
          <a:solidFill>
            <a:srgbClr val="000066"/>
          </a:solidFill>
          <a:latin typeface="+mn-lt"/>
        </a:defRPr>
      </a:lvl2pPr>
      <a:lvl3pPr marL="1143000" indent="-228600" algn="l" rtl="0" eaLnBrk="1" fontAlgn="base" hangingPunct="1">
        <a:spcBef>
          <a:spcPct val="20000"/>
        </a:spcBef>
        <a:spcAft>
          <a:spcPct val="0"/>
        </a:spcAft>
        <a:buChar char="•"/>
        <a:defRPr>
          <a:solidFill>
            <a:srgbClr val="000066"/>
          </a:solidFill>
          <a:latin typeface="+mn-lt"/>
        </a:defRPr>
      </a:lvl3pPr>
      <a:lvl4pPr marL="1600200" indent="-228600" algn="l" rtl="0" eaLnBrk="1" fontAlgn="base" hangingPunct="1">
        <a:spcBef>
          <a:spcPct val="20000"/>
        </a:spcBef>
        <a:spcAft>
          <a:spcPct val="0"/>
        </a:spcAft>
        <a:buChar char="–"/>
        <a:defRPr>
          <a:solidFill>
            <a:srgbClr val="000066"/>
          </a:solidFill>
          <a:latin typeface="+mn-lt"/>
        </a:defRPr>
      </a:lvl4pPr>
      <a:lvl5pPr marL="2057400" indent="-228600" algn="l" rtl="0" eaLnBrk="1" fontAlgn="base" hangingPunct="1">
        <a:spcBef>
          <a:spcPct val="20000"/>
        </a:spcBef>
        <a:spcAft>
          <a:spcPct val="0"/>
        </a:spcAft>
        <a:buChar char="»"/>
        <a:defRPr>
          <a:solidFill>
            <a:srgbClr val="000066"/>
          </a:solidFill>
          <a:latin typeface="+mn-lt"/>
        </a:defRPr>
      </a:lvl5pPr>
      <a:lvl6pPr marL="2514600" indent="-228600" algn="l" rtl="0" eaLnBrk="1" fontAlgn="base" hangingPunct="1">
        <a:spcBef>
          <a:spcPct val="20000"/>
        </a:spcBef>
        <a:spcAft>
          <a:spcPct val="0"/>
        </a:spcAft>
        <a:buChar char="»"/>
        <a:defRPr>
          <a:solidFill>
            <a:srgbClr val="000066"/>
          </a:solidFill>
          <a:latin typeface="+mn-lt"/>
        </a:defRPr>
      </a:lvl6pPr>
      <a:lvl7pPr marL="2971800" indent="-228600" algn="l" rtl="0" eaLnBrk="1" fontAlgn="base" hangingPunct="1">
        <a:spcBef>
          <a:spcPct val="20000"/>
        </a:spcBef>
        <a:spcAft>
          <a:spcPct val="0"/>
        </a:spcAft>
        <a:buChar char="»"/>
        <a:defRPr>
          <a:solidFill>
            <a:srgbClr val="000066"/>
          </a:solidFill>
          <a:latin typeface="+mn-lt"/>
        </a:defRPr>
      </a:lvl7pPr>
      <a:lvl8pPr marL="3429000" indent="-228600" algn="l" rtl="0" eaLnBrk="1" fontAlgn="base" hangingPunct="1">
        <a:spcBef>
          <a:spcPct val="20000"/>
        </a:spcBef>
        <a:spcAft>
          <a:spcPct val="0"/>
        </a:spcAft>
        <a:buChar char="»"/>
        <a:defRPr>
          <a:solidFill>
            <a:srgbClr val="000066"/>
          </a:solidFill>
          <a:latin typeface="+mn-lt"/>
        </a:defRPr>
      </a:lvl8pPr>
      <a:lvl9pPr marL="3886200" indent="-228600" algn="l" rtl="0" eaLnBrk="1" fontAlgn="base" hangingPunct="1">
        <a:spcBef>
          <a:spcPct val="20000"/>
        </a:spcBef>
        <a:spcAft>
          <a:spcPct val="0"/>
        </a:spcAft>
        <a:buChar char="»"/>
        <a:defRPr>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mut-gegen-rechte-gewalt.de/service/chronik-vorfaell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276872"/>
            <a:ext cx="7704856" cy="1514475"/>
          </a:xfrm>
        </p:spPr>
        <p:txBody>
          <a:bodyPr/>
          <a:lstStyle/>
          <a:p>
            <a:r>
              <a:rPr lang="de-DE" sz="2400" dirty="0" smtClean="0"/>
              <a:t>Profiteure?</a:t>
            </a:r>
            <a:br>
              <a:rPr lang="de-DE" sz="2400" dirty="0" smtClean="0"/>
            </a:br>
            <a:r>
              <a:rPr lang="de-DE" sz="2400" dirty="0"/>
              <a:t>D</a:t>
            </a:r>
            <a:r>
              <a:rPr lang="de-DE" sz="2400" dirty="0" smtClean="0"/>
              <a:t>ie </a:t>
            </a:r>
            <a:r>
              <a:rPr lang="de-DE" sz="2400" dirty="0"/>
              <a:t>radikale </a:t>
            </a:r>
            <a:r>
              <a:rPr lang="de-DE" sz="2400" dirty="0" smtClean="0"/>
              <a:t>Rechte</a:t>
            </a:r>
            <a:br>
              <a:rPr lang="de-DE" sz="2400" dirty="0" smtClean="0"/>
            </a:br>
            <a:r>
              <a:rPr lang="de-DE" sz="2400" dirty="0" smtClean="0"/>
              <a:t>im Kontext der </a:t>
            </a:r>
            <a:r>
              <a:rPr lang="de-DE" sz="2400" dirty="0"/>
              <a:t>Debatte um Flucht und Asyl</a:t>
            </a:r>
          </a:p>
        </p:txBody>
      </p:sp>
      <p:sp>
        <p:nvSpPr>
          <p:cNvPr id="2051" name="Rectangle 3"/>
          <p:cNvSpPr>
            <a:spLocks noGrp="1" noChangeArrowheads="1"/>
          </p:cNvSpPr>
          <p:nvPr>
            <p:ph type="subTitle" idx="1"/>
          </p:nvPr>
        </p:nvSpPr>
        <p:spPr>
          <a:xfrm>
            <a:off x="468312" y="3861048"/>
            <a:ext cx="5543848" cy="1008112"/>
          </a:xfrm>
        </p:spPr>
        <p:txBody>
          <a:bodyPr/>
          <a:lstStyle/>
          <a:p>
            <a:r>
              <a:rPr lang="de-DE" altLang="de-DE" sz="2000" dirty="0"/>
              <a:t>„5+ Jahre – Wir schaffen das“</a:t>
            </a:r>
          </a:p>
          <a:p>
            <a:r>
              <a:rPr lang="de-DE" altLang="de-DE" sz="2000" dirty="0"/>
              <a:t>Geschichte, Ängste, Hoffnungen und Perspektiven der Flüchtlingsarbeit in Rostock</a:t>
            </a:r>
          </a:p>
        </p:txBody>
      </p:sp>
      <p:sp>
        <p:nvSpPr>
          <p:cNvPr id="2" name="Rechteck 1"/>
          <p:cNvSpPr/>
          <p:nvPr/>
        </p:nvSpPr>
        <p:spPr>
          <a:xfrm>
            <a:off x="2555776" y="5085184"/>
            <a:ext cx="3672408"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rgbClr val="000066"/>
                </a:solidFill>
              </a:rPr>
              <a:t>Konferenz an der Universität Rostock,</a:t>
            </a:r>
          </a:p>
          <a:p>
            <a:pPr algn="r"/>
            <a:r>
              <a:rPr lang="de-DE" sz="1600" dirty="0" smtClean="0">
                <a:solidFill>
                  <a:srgbClr val="000066"/>
                </a:solidFill>
              </a:rPr>
              <a:t>5. März 2021</a:t>
            </a:r>
          </a:p>
        </p:txBody>
      </p:sp>
      <p:sp>
        <p:nvSpPr>
          <p:cNvPr id="6" name="Rechteck 5"/>
          <p:cNvSpPr/>
          <p:nvPr/>
        </p:nvSpPr>
        <p:spPr>
          <a:xfrm>
            <a:off x="2987824" y="908720"/>
            <a:ext cx="309634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smtClean="0">
                <a:solidFill>
                  <a:srgbClr val="000066"/>
                </a:solidFill>
              </a:rPr>
              <a:t>Prof‘in</a:t>
            </a:r>
            <a:r>
              <a:rPr lang="de-DE" sz="1600" dirty="0" smtClean="0">
                <a:solidFill>
                  <a:srgbClr val="000066"/>
                </a:solidFill>
              </a:rPr>
              <a:t> Dr. Ursula </a:t>
            </a:r>
            <a:r>
              <a:rPr lang="de-DE" sz="1600" dirty="0" err="1" smtClean="0">
                <a:solidFill>
                  <a:srgbClr val="000066"/>
                </a:solidFill>
              </a:rPr>
              <a:t>Birsl</a:t>
            </a:r>
            <a:endParaRPr lang="de-DE" sz="1600" dirty="0" smtClean="0">
              <a:solidFill>
                <a:srgbClr val="000066"/>
              </a:solidFill>
            </a:endParaRPr>
          </a:p>
          <a:p>
            <a:pPr algn="ctr"/>
            <a:r>
              <a:rPr lang="de-DE" sz="1600" dirty="0" smtClean="0">
                <a:solidFill>
                  <a:srgbClr val="000066"/>
                </a:solidFill>
              </a:rPr>
              <a:t>Institut für Politikwissenschaft</a:t>
            </a:r>
          </a:p>
        </p:txBody>
      </p:sp>
    </p:spTree>
    <p:extLst>
      <p:ext uri="{BB962C8B-B14F-4D97-AF65-F5344CB8AC3E}">
        <p14:creationId xmlns:p14="http://schemas.microsoft.com/office/powerpoint/2010/main" val="76652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Was wir wissen</a:t>
            </a:r>
            <a:endParaRPr lang="de-DE" sz="2400" dirty="0"/>
          </a:p>
        </p:txBody>
      </p:sp>
      <p:sp>
        <p:nvSpPr>
          <p:cNvPr id="3" name="Inhaltsplatzhalter 2"/>
          <p:cNvSpPr>
            <a:spLocks noGrp="1"/>
          </p:cNvSpPr>
          <p:nvPr>
            <p:ph idx="1"/>
          </p:nvPr>
        </p:nvSpPr>
        <p:spPr>
          <a:xfrm>
            <a:off x="467544" y="1916832"/>
            <a:ext cx="8229600" cy="4392488"/>
          </a:xfrm>
        </p:spPr>
        <p:txBody>
          <a:bodyPr/>
          <a:lstStyle/>
          <a:p>
            <a:pPr>
              <a:buClr>
                <a:srgbClr val="B40000"/>
              </a:buClr>
              <a:buFont typeface="Wingdings" panose="05000000000000000000" pitchFamily="2" charset="2"/>
              <a:buChar char="§"/>
            </a:pPr>
            <a:r>
              <a:rPr lang="de-DE" sz="1800" dirty="0" smtClean="0"/>
              <a:t>Die AfD konnte ihren Niedergang abwenden und könnte sich etablieren – wenn auch eher regional.</a:t>
            </a:r>
          </a:p>
          <a:p>
            <a:pPr>
              <a:buClr>
                <a:srgbClr val="B40000"/>
              </a:buClr>
              <a:buFont typeface="Wingdings" panose="05000000000000000000" pitchFamily="2" charset="2"/>
              <a:buChar char="§"/>
            </a:pPr>
            <a:r>
              <a:rPr lang="de-DE" sz="1800" dirty="0" smtClean="0"/>
              <a:t>Findet über Antifeminismen und Antisemitismus Allianzen, aber:</a:t>
            </a:r>
          </a:p>
          <a:p>
            <a:pPr marL="715963">
              <a:buClr>
                <a:srgbClr val="B40000"/>
              </a:buClr>
              <a:buFont typeface="Wingdings" panose="05000000000000000000" pitchFamily="2" charset="2"/>
              <a:buChar char="Ø"/>
            </a:pPr>
            <a:r>
              <a:rPr lang="de-DE" sz="1800" dirty="0" smtClean="0"/>
              <a:t>Zeigt nicht nur ideologisch, sondern auch in der Wähler*</a:t>
            </a:r>
            <a:r>
              <a:rPr lang="de-DE" sz="1800" dirty="0" err="1" smtClean="0"/>
              <a:t>innenstruktur</a:t>
            </a:r>
            <a:r>
              <a:rPr lang="de-DE" sz="1800" dirty="0" smtClean="0"/>
              <a:t> „klassische“ Merkmale einer extrem rechten/antidemokratischen Partei,</a:t>
            </a:r>
          </a:p>
          <a:p>
            <a:pPr marL="715963">
              <a:buClr>
                <a:srgbClr val="B40000"/>
              </a:buClr>
              <a:buFont typeface="Wingdings" panose="05000000000000000000" pitchFamily="2" charset="2"/>
              <a:buChar char="Ø"/>
            </a:pPr>
            <a:r>
              <a:rPr lang="de-DE" sz="1800" dirty="0" smtClean="0"/>
              <a:t> bleibt eine Kleinpartei, verliert Mitglieder.</a:t>
            </a:r>
          </a:p>
          <a:p>
            <a:pPr marL="365125">
              <a:buClr>
                <a:srgbClr val="B40000"/>
              </a:buClr>
              <a:buFont typeface="Wingdings" panose="05000000000000000000" pitchFamily="2" charset="2"/>
              <a:buChar char="§"/>
            </a:pPr>
            <a:r>
              <a:rPr lang="de-DE" sz="1800" dirty="0" smtClean="0"/>
              <a:t>Das extrem rechte Spektrum hat seine Anhänger*</a:t>
            </a:r>
            <a:r>
              <a:rPr lang="de-DE" sz="1800" dirty="0" err="1" smtClean="0"/>
              <a:t>innenschaft</a:t>
            </a:r>
            <a:r>
              <a:rPr lang="de-DE" sz="1800" dirty="0" smtClean="0"/>
              <a:t> nicht vergrößern können, wird militanter.</a:t>
            </a:r>
          </a:p>
          <a:p>
            <a:pPr marL="365125">
              <a:buClr>
                <a:srgbClr val="B40000"/>
              </a:buClr>
              <a:buFont typeface="Wingdings" panose="05000000000000000000" pitchFamily="2" charset="2"/>
              <a:buChar char="§"/>
            </a:pPr>
            <a:r>
              <a:rPr lang="de-DE" sz="1800" dirty="0" smtClean="0"/>
              <a:t>Rechtsterroristische Strukturen, die sich in den 1990er Jahren vertieft haben, werden sichtbarer.</a:t>
            </a:r>
          </a:p>
          <a:p>
            <a:pPr marL="365125">
              <a:buClr>
                <a:srgbClr val="B40000"/>
              </a:buClr>
              <a:buFont typeface="Wingdings" panose="05000000000000000000" pitchFamily="2" charset="2"/>
              <a:buChar char="§"/>
            </a:pPr>
            <a:r>
              <a:rPr lang="de-DE" sz="1800" dirty="0" smtClean="0"/>
              <a:t>Verdichtung von Verschwörungsmythen/-ideologien, zunehmende Bedeutung von Antisemitismus in der Sinnstiftung.</a:t>
            </a:r>
          </a:p>
          <a:p>
            <a:pPr marL="365125">
              <a:buClr>
                <a:srgbClr val="B40000"/>
              </a:buClr>
              <a:buFont typeface="Wingdings" panose="05000000000000000000" pitchFamily="2" charset="2"/>
              <a:buChar char="§"/>
            </a:pPr>
            <a:r>
              <a:rPr lang="de-DE" sz="1800" dirty="0" smtClean="0"/>
              <a:t>Die Wirkkraft von Kommunikation in sozialen Medien wird sowohl überschätzt als auch unterschätzt.</a:t>
            </a:r>
          </a:p>
        </p:txBody>
      </p:sp>
      <p:sp>
        <p:nvSpPr>
          <p:cNvPr id="4" name="Fußzeilenplatzhalter 3"/>
          <p:cNvSpPr>
            <a:spLocks noGrp="1"/>
          </p:cNvSpPr>
          <p:nvPr>
            <p:ph type="ftr" sz="quarter" idx="10"/>
          </p:nvPr>
        </p:nvSpPr>
        <p:spPr/>
        <p:txBody>
          <a:bodyPr/>
          <a:lstStyle/>
          <a:p>
            <a:r>
              <a:rPr lang="de-DE" altLang="de-DE" smtClean="0"/>
              <a:t>U. Birsl</a:t>
            </a:r>
            <a:endParaRPr lang="de-DE" altLang="de-DE"/>
          </a:p>
        </p:txBody>
      </p:sp>
      <p:sp>
        <p:nvSpPr>
          <p:cNvPr id="5" name="Foliennummernplatzhalter 4"/>
          <p:cNvSpPr>
            <a:spLocks noGrp="1"/>
          </p:cNvSpPr>
          <p:nvPr>
            <p:ph type="sldNum" sz="quarter" idx="11"/>
          </p:nvPr>
        </p:nvSpPr>
        <p:spPr/>
        <p:txBody>
          <a:bodyPr/>
          <a:lstStyle/>
          <a:p>
            <a:fld id="{4ECA04DC-B930-49C0-96B7-D427D8012C47}" type="slidenum">
              <a:rPr lang="de-DE" altLang="de-DE" smtClean="0"/>
              <a:pPr/>
              <a:t>10</a:t>
            </a:fld>
            <a:endParaRPr lang="de-DE" altLang="de-DE"/>
          </a:p>
        </p:txBody>
      </p:sp>
    </p:spTree>
    <p:extLst>
      <p:ext uri="{BB962C8B-B14F-4D97-AF65-F5344CB8AC3E}">
        <p14:creationId xmlns:p14="http://schemas.microsoft.com/office/powerpoint/2010/main" val="737658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Was wir nicht wissen</a:t>
            </a:r>
            <a:endParaRPr lang="de-DE" sz="2400" dirty="0"/>
          </a:p>
        </p:txBody>
      </p:sp>
      <p:sp>
        <p:nvSpPr>
          <p:cNvPr id="3" name="Inhaltsplatzhalter 2"/>
          <p:cNvSpPr>
            <a:spLocks noGrp="1"/>
          </p:cNvSpPr>
          <p:nvPr>
            <p:ph idx="1"/>
          </p:nvPr>
        </p:nvSpPr>
        <p:spPr>
          <a:xfrm>
            <a:off x="395288" y="2475731"/>
            <a:ext cx="8229600" cy="1601341"/>
          </a:xfrm>
        </p:spPr>
        <p:txBody>
          <a:bodyPr/>
          <a:lstStyle/>
          <a:p>
            <a:pPr marL="0" indent="0">
              <a:buClr>
                <a:srgbClr val="B40000"/>
              </a:buClr>
              <a:buNone/>
            </a:pPr>
            <a:r>
              <a:rPr lang="de-DE" dirty="0" smtClean="0"/>
              <a:t>Wir kennen nicht</a:t>
            </a:r>
          </a:p>
          <a:p>
            <a:pPr>
              <a:buClr>
                <a:srgbClr val="B40000"/>
              </a:buClr>
              <a:buFont typeface="Wingdings" panose="05000000000000000000" pitchFamily="2" charset="2"/>
              <a:buChar char="§"/>
            </a:pPr>
            <a:r>
              <a:rPr lang="de-DE" dirty="0"/>
              <a:t>d</a:t>
            </a:r>
            <a:r>
              <a:rPr lang="de-DE" dirty="0" smtClean="0"/>
              <a:t>as Ausmaß rechter/rechtsterroristischer Gewalt,</a:t>
            </a:r>
          </a:p>
          <a:p>
            <a:pPr>
              <a:buClr>
                <a:srgbClr val="B40000"/>
              </a:buClr>
              <a:buFont typeface="Wingdings" panose="05000000000000000000" pitchFamily="2" charset="2"/>
              <a:buChar char="§"/>
            </a:pPr>
            <a:r>
              <a:rPr lang="de-DE" dirty="0"/>
              <a:t>d</a:t>
            </a:r>
            <a:r>
              <a:rPr lang="de-DE" dirty="0" smtClean="0"/>
              <a:t>as Ausmaß von Rassismus, Antisemitismus und Antifeminismus,</a:t>
            </a:r>
          </a:p>
          <a:p>
            <a:pPr>
              <a:buClr>
                <a:srgbClr val="B40000"/>
              </a:buClr>
              <a:buFont typeface="Wingdings" panose="05000000000000000000" pitchFamily="2" charset="2"/>
              <a:buChar char="§"/>
            </a:pPr>
            <a:r>
              <a:rPr lang="de-DE" dirty="0" smtClean="0"/>
              <a:t>die Gefahren für die Demokratie.</a:t>
            </a:r>
            <a:endParaRPr lang="de-DE" dirty="0"/>
          </a:p>
        </p:txBody>
      </p:sp>
      <p:sp>
        <p:nvSpPr>
          <p:cNvPr id="4" name="Fußzeilenplatzhalter 3"/>
          <p:cNvSpPr>
            <a:spLocks noGrp="1"/>
          </p:cNvSpPr>
          <p:nvPr>
            <p:ph type="ftr" sz="quarter" idx="10"/>
          </p:nvPr>
        </p:nvSpPr>
        <p:spPr/>
        <p:txBody>
          <a:bodyPr/>
          <a:lstStyle/>
          <a:p>
            <a:r>
              <a:rPr lang="de-DE" altLang="de-DE" smtClean="0"/>
              <a:t>U. Birsl</a:t>
            </a:r>
            <a:endParaRPr lang="de-DE" altLang="de-DE"/>
          </a:p>
        </p:txBody>
      </p:sp>
      <p:sp>
        <p:nvSpPr>
          <p:cNvPr id="5" name="Foliennummernplatzhalter 4"/>
          <p:cNvSpPr>
            <a:spLocks noGrp="1"/>
          </p:cNvSpPr>
          <p:nvPr>
            <p:ph type="sldNum" sz="quarter" idx="11"/>
          </p:nvPr>
        </p:nvSpPr>
        <p:spPr/>
        <p:txBody>
          <a:bodyPr/>
          <a:lstStyle/>
          <a:p>
            <a:fld id="{4ECA04DC-B930-49C0-96B7-D427D8012C47}" type="slidenum">
              <a:rPr lang="de-DE" altLang="de-DE" smtClean="0"/>
              <a:pPr/>
              <a:t>11</a:t>
            </a:fld>
            <a:endParaRPr lang="de-DE" altLang="de-DE"/>
          </a:p>
        </p:txBody>
      </p:sp>
    </p:spTree>
    <p:extLst>
      <p:ext uri="{BB962C8B-B14F-4D97-AF65-F5344CB8AC3E}">
        <p14:creationId xmlns:p14="http://schemas.microsoft.com/office/powerpoint/2010/main" val="2382809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90662"/>
            <a:ext cx="8229600" cy="922114"/>
          </a:xfrm>
        </p:spPr>
        <p:txBody>
          <a:bodyPr/>
          <a:lstStyle/>
          <a:p>
            <a:r>
              <a:rPr lang="de-DE" sz="2400" dirty="0" smtClean="0"/>
              <a:t>„Werbeblock“</a:t>
            </a:r>
            <a:endParaRPr lang="de-DE" sz="2400" dirty="0"/>
          </a:p>
        </p:txBody>
      </p:sp>
      <p:sp>
        <p:nvSpPr>
          <p:cNvPr id="3" name="Fußzeilenplatzhalter 2"/>
          <p:cNvSpPr>
            <a:spLocks noGrp="1"/>
          </p:cNvSpPr>
          <p:nvPr>
            <p:ph type="ftr" sz="quarter" idx="10"/>
          </p:nvPr>
        </p:nvSpPr>
        <p:spPr/>
        <p:txBody>
          <a:bodyPr/>
          <a:lstStyle/>
          <a:p>
            <a:r>
              <a:rPr lang="de-DE" altLang="de-DE" smtClean="0"/>
              <a:t>U. Birsl</a:t>
            </a:r>
            <a:endParaRPr lang="de-DE" altLang="de-DE"/>
          </a:p>
        </p:txBody>
      </p:sp>
      <p:sp>
        <p:nvSpPr>
          <p:cNvPr id="4" name="Foliennummernplatzhalter 3"/>
          <p:cNvSpPr>
            <a:spLocks noGrp="1"/>
          </p:cNvSpPr>
          <p:nvPr>
            <p:ph type="sldNum" sz="quarter" idx="11"/>
          </p:nvPr>
        </p:nvSpPr>
        <p:spPr/>
        <p:txBody>
          <a:bodyPr/>
          <a:lstStyle/>
          <a:p>
            <a:fld id="{C7A4F262-05A4-49DD-960A-1A479B009C80}" type="slidenum">
              <a:rPr lang="de-DE" altLang="de-DE" smtClean="0"/>
              <a:pPr/>
              <a:t>12</a:t>
            </a:fld>
            <a:endParaRPr lang="de-DE" altLang="de-D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28575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935" y="1412776"/>
            <a:ext cx="3112222" cy="4414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972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https://img.buzzfeed.com/buzzfeed-static/static/2015-07/24/11/enhanced/webdr10/enhanced-11054-1437750509-3.jpg?downsize=715:*&amp;output-format=auto&amp;output-quality=au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12738"/>
            <a:ext cx="2286148" cy="298723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3" descr="https://img.buzzfeed.com/buzzfeed-static/static/2015-07/24/10/enhanced/webdr03/enhanced-803-1437748442-1.jpg?downsize=715:*&amp;output-format=auto&amp;output-quality=au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15" descr="https://img.buzzfeed.com/buzzfeed-static/static/2015-07/24/10/enhanced/webdr03/enhanced-803-1437748442-1.jpg?downsize=715:*&amp;output-format=auto&amp;output-quality=au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17" descr="https://img.buzzfeed.com/buzzfeed-static/static/2015-07/24/10/enhanced/webdr03/enhanced-803-1437748442-1.jpg?downsize=715:*&amp;output-format=auto&amp;output-quality=aut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19" descr="https://img.buzzfeed.com/buzzfeed-static/static/2015-07/24/11/enhanced/webdr12/enhanced-2464-1437752320-1.jpg?downsize=715:*&amp;output-format=auto&amp;output-quality=aut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06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5940" y="154905"/>
            <a:ext cx="3745806" cy="340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Bildergebnis für Titelbilder Stern Magaz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843" y="2101960"/>
            <a:ext cx="2209428" cy="2916446"/>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639" y="465137"/>
            <a:ext cx="2446874" cy="334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https://img.buzzfeed.com/buzzfeed-static/static/2015-07/24/11/enhanced/webdr10/enhanced-11066-1437750407-3.jpg?downsize=715:*&amp;output-format=auto&amp;output-quality=au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3140968"/>
            <a:ext cx="2364044" cy="3104779"/>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2064182"/>
            <a:ext cx="2396856" cy="320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Bildergebnis für Titelbilder Stern Magaz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0072" y="3797475"/>
            <a:ext cx="2110014" cy="2664296"/>
          </a:xfrm>
          <a:prstGeom prst="rect">
            <a:avLst/>
          </a:prstGeom>
          <a:noFill/>
          <a:extLst>
            <a:ext uri="{909E8E84-426E-40DD-AFC4-6F175D3DCCD1}">
              <a14:hiddenFill xmlns:a14="http://schemas.microsoft.com/office/drawing/2010/main">
                <a:solidFill>
                  <a:srgbClr val="FFFFFF"/>
                </a:solidFill>
              </a14:hiddenFill>
            </a:ext>
          </a:extLst>
        </p:spPr>
      </p:pic>
      <p:sp>
        <p:nvSpPr>
          <p:cNvPr id="8" name="Fußzeilenplatzhalter 7"/>
          <p:cNvSpPr>
            <a:spLocks noGrp="1"/>
          </p:cNvSpPr>
          <p:nvPr>
            <p:ph type="ftr" sz="quarter" idx="10"/>
          </p:nvPr>
        </p:nvSpPr>
        <p:spPr/>
        <p:txBody>
          <a:bodyPr/>
          <a:lstStyle/>
          <a:p>
            <a:r>
              <a:rPr lang="de-DE" altLang="de-DE" smtClean="0"/>
              <a:t>U. Birsl</a:t>
            </a:r>
            <a:endParaRPr lang="de-DE" altLang="de-DE"/>
          </a:p>
        </p:txBody>
      </p:sp>
      <p:sp>
        <p:nvSpPr>
          <p:cNvPr id="9" name="Foliennummernplatzhalter 8"/>
          <p:cNvSpPr>
            <a:spLocks noGrp="1"/>
          </p:cNvSpPr>
          <p:nvPr>
            <p:ph type="sldNum" sz="quarter" idx="11"/>
          </p:nvPr>
        </p:nvSpPr>
        <p:spPr/>
        <p:txBody>
          <a:bodyPr/>
          <a:lstStyle/>
          <a:p>
            <a:fld id="{C8EDFEF5-F605-4C3F-8572-81756CBD5AD1}" type="slidenum">
              <a:rPr lang="de-DE" altLang="de-DE" smtClean="0"/>
              <a:pPr/>
              <a:t>2</a:t>
            </a:fld>
            <a:endParaRPr lang="de-DE" altLang="de-DE"/>
          </a:p>
        </p:txBody>
      </p:sp>
      <p:sp>
        <p:nvSpPr>
          <p:cNvPr id="17" name="Titel 1"/>
          <p:cNvSpPr txBox="1">
            <a:spLocks/>
          </p:cNvSpPr>
          <p:nvPr/>
        </p:nvSpPr>
        <p:spPr>
          <a:xfrm rot="19769321">
            <a:off x="165890" y="2477244"/>
            <a:ext cx="6386353" cy="553496"/>
          </a:xfrm>
          <a:prstGeom prst="rect">
            <a:avLst/>
          </a:prstGeom>
          <a:solidFill>
            <a:srgbClr val="FFFFFF"/>
          </a:solidFill>
          <a:ln>
            <a:solidFill>
              <a:srgbClr val="B40000"/>
            </a:solidFill>
          </a:ln>
        </p:spPr>
        <p:txBody>
          <a:bodyPr/>
          <a:lstStyle>
            <a:lvl1pPr algn="l" rtl="0" eaLnBrk="1" fontAlgn="base" hangingPunct="1">
              <a:spcBef>
                <a:spcPct val="0"/>
              </a:spcBef>
              <a:spcAft>
                <a:spcPct val="0"/>
              </a:spcAft>
              <a:defRPr sz="2800">
                <a:solidFill>
                  <a:srgbClr val="B40000"/>
                </a:solidFill>
                <a:latin typeface="+mj-lt"/>
                <a:ea typeface="+mj-ea"/>
                <a:cs typeface="+mj-cs"/>
              </a:defRPr>
            </a:lvl1pPr>
            <a:lvl2pPr algn="l" rtl="0" eaLnBrk="1" fontAlgn="base" hangingPunct="1">
              <a:spcBef>
                <a:spcPct val="0"/>
              </a:spcBef>
              <a:spcAft>
                <a:spcPct val="0"/>
              </a:spcAft>
              <a:defRPr sz="2800">
                <a:solidFill>
                  <a:srgbClr val="B40000"/>
                </a:solidFill>
                <a:latin typeface="Arial" charset="0"/>
              </a:defRPr>
            </a:lvl2pPr>
            <a:lvl3pPr algn="l" rtl="0" eaLnBrk="1" fontAlgn="base" hangingPunct="1">
              <a:spcBef>
                <a:spcPct val="0"/>
              </a:spcBef>
              <a:spcAft>
                <a:spcPct val="0"/>
              </a:spcAft>
              <a:defRPr sz="2800">
                <a:solidFill>
                  <a:srgbClr val="B40000"/>
                </a:solidFill>
                <a:latin typeface="Arial" charset="0"/>
              </a:defRPr>
            </a:lvl3pPr>
            <a:lvl4pPr algn="l" rtl="0" eaLnBrk="1" fontAlgn="base" hangingPunct="1">
              <a:spcBef>
                <a:spcPct val="0"/>
              </a:spcBef>
              <a:spcAft>
                <a:spcPct val="0"/>
              </a:spcAft>
              <a:defRPr sz="2800">
                <a:solidFill>
                  <a:srgbClr val="B40000"/>
                </a:solidFill>
                <a:latin typeface="Arial" charset="0"/>
              </a:defRPr>
            </a:lvl4pPr>
            <a:lvl5pPr algn="l" rtl="0" eaLnBrk="1" fontAlgn="base" hangingPunct="1">
              <a:spcBef>
                <a:spcPct val="0"/>
              </a:spcBef>
              <a:spcAft>
                <a:spcPct val="0"/>
              </a:spcAft>
              <a:defRPr sz="2800">
                <a:solidFill>
                  <a:srgbClr val="B40000"/>
                </a:solidFill>
                <a:latin typeface="Arial" charset="0"/>
              </a:defRPr>
            </a:lvl5pPr>
            <a:lvl6pPr marL="457200" algn="l" rtl="0" eaLnBrk="1" fontAlgn="base" hangingPunct="1">
              <a:spcBef>
                <a:spcPct val="0"/>
              </a:spcBef>
              <a:spcAft>
                <a:spcPct val="0"/>
              </a:spcAft>
              <a:defRPr sz="2800">
                <a:solidFill>
                  <a:srgbClr val="B40000"/>
                </a:solidFill>
                <a:latin typeface="Arial" charset="0"/>
              </a:defRPr>
            </a:lvl6pPr>
            <a:lvl7pPr marL="914400" algn="l" rtl="0" eaLnBrk="1" fontAlgn="base" hangingPunct="1">
              <a:spcBef>
                <a:spcPct val="0"/>
              </a:spcBef>
              <a:spcAft>
                <a:spcPct val="0"/>
              </a:spcAft>
              <a:defRPr sz="2800">
                <a:solidFill>
                  <a:srgbClr val="B40000"/>
                </a:solidFill>
                <a:latin typeface="Arial" charset="0"/>
              </a:defRPr>
            </a:lvl7pPr>
            <a:lvl8pPr marL="1371600" algn="l" rtl="0" eaLnBrk="1" fontAlgn="base" hangingPunct="1">
              <a:spcBef>
                <a:spcPct val="0"/>
              </a:spcBef>
              <a:spcAft>
                <a:spcPct val="0"/>
              </a:spcAft>
              <a:defRPr sz="2800">
                <a:solidFill>
                  <a:srgbClr val="B40000"/>
                </a:solidFill>
                <a:latin typeface="Arial" charset="0"/>
              </a:defRPr>
            </a:lvl8pPr>
            <a:lvl9pPr marL="1828800" algn="l" rtl="0" eaLnBrk="1" fontAlgn="base" hangingPunct="1">
              <a:spcBef>
                <a:spcPct val="0"/>
              </a:spcBef>
              <a:spcAft>
                <a:spcPct val="0"/>
              </a:spcAft>
              <a:defRPr sz="2800">
                <a:solidFill>
                  <a:srgbClr val="B40000"/>
                </a:solidFill>
                <a:latin typeface="Arial" charset="0"/>
              </a:defRPr>
            </a:lvl9pPr>
          </a:lstStyle>
          <a:p>
            <a:pPr algn="ctr"/>
            <a:r>
              <a:rPr lang="de-DE" sz="2400" kern="0" dirty="0" smtClean="0"/>
              <a:t>Das Déjà-Vu-Erlebnis</a:t>
            </a:r>
            <a:endParaRPr lang="de-DE" sz="2400" kern="0" dirty="0"/>
          </a:p>
        </p:txBody>
      </p:sp>
    </p:spTree>
    <p:extLst>
      <p:ext uri="{BB962C8B-B14F-4D97-AF65-F5344CB8AC3E}">
        <p14:creationId xmlns:p14="http://schemas.microsoft.com/office/powerpoint/2010/main" val="269726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de-DE" sz="2400" dirty="0" smtClean="0"/>
              <a:t>Rechte und rassistische Gewalttaten im Kontext der Debatte um Flucht und Asyl: Die 1990er und danach</a:t>
            </a:r>
            <a:endParaRPr lang="de-DE" sz="2400" dirty="0"/>
          </a:p>
        </p:txBody>
      </p:sp>
      <p:sp>
        <p:nvSpPr>
          <p:cNvPr id="3" name="Fußzeilenplatzhalter 2"/>
          <p:cNvSpPr>
            <a:spLocks noGrp="1"/>
          </p:cNvSpPr>
          <p:nvPr>
            <p:ph type="ftr" sz="quarter" idx="10"/>
          </p:nvPr>
        </p:nvSpPr>
        <p:spPr/>
        <p:txBody>
          <a:bodyPr/>
          <a:lstStyle/>
          <a:p>
            <a:r>
              <a:rPr lang="de-DE" altLang="de-DE" smtClean="0"/>
              <a:t>U. Birsl</a:t>
            </a:r>
            <a:endParaRPr lang="de-DE" altLang="de-DE"/>
          </a:p>
        </p:txBody>
      </p:sp>
      <p:sp>
        <p:nvSpPr>
          <p:cNvPr id="4" name="Foliennummernplatzhalter 3"/>
          <p:cNvSpPr>
            <a:spLocks noGrp="1"/>
          </p:cNvSpPr>
          <p:nvPr>
            <p:ph type="sldNum" sz="quarter" idx="11"/>
          </p:nvPr>
        </p:nvSpPr>
        <p:spPr/>
        <p:txBody>
          <a:bodyPr/>
          <a:lstStyle/>
          <a:p>
            <a:fld id="{C7A4F262-05A4-49DD-960A-1A479B009C80}" type="slidenum">
              <a:rPr lang="de-DE" altLang="de-DE" smtClean="0"/>
              <a:pPr/>
              <a:t>3</a:t>
            </a:fld>
            <a:endParaRPr lang="de-DE" altLang="de-D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0" name="Objekt 8"/>
          <p:cNvGraphicFramePr>
            <a:graphicFrameLocks noChangeAspect="1"/>
          </p:cNvGraphicFramePr>
          <p:nvPr>
            <p:extLst>
              <p:ext uri="{D42A27DB-BD31-4B8C-83A1-F6EECF244321}">
                <p14:modId xmlns:p14="http://schemas.microsoft.com/office/powerpoint/2010/main" val="3054241618"/>
              </p:ext>
            </p:extLst>
          </p:nvPr>
        </p:nvGraphicFramePr>
        <p:xfrm>
          <a:off x="323528" y="1456680"/>
          <a:ext cx="8708306" cy="4204568"/>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el 1"/>
          <p:cNvSpPr txBox="1">
            <a:spLocks/>
          </p:cNvSpPr>
          <p:nvPr/>
        </p:nvSpPr>
        <p:spPr bwMode="auto">
          <a:xfrm>
            <a:off x="467544" y="5661248"/>
            <a:ext cx="82296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B40000"/>
                </a:solidFill>
                <a:latin typeface="+mj-lt"/>
                <a:ea typeface="+mj-ea"/>
                <a:cs typeface="+mj-cs"/>
              </a:defRPr>
            </a:lvl1pPr>
            <a:lvl2pPr algn="l" rtl="0" eaLnBrk="1" fontAlgn="base" hangingPunct="1">
              <a:spcBef>
                <a:spcPct val="0"/>
              </a:spcBef>
              <a:spcAft>
                <a:spcPct val="0"/>
              </a:spcAft>
              <a:defRPr sz="2800">
                <a:solidFill>
                  <a:srgbClr val="B40000"/>
                </a:solidFill>
                <a:latin typeface="Arial" charset="0"/>
              </a:defRPr>
            </a:lvl2pPr>
            <a:lvl3pPr algn="l" rtl="0" eaLnBrk="1" fontAlgn="base" hangingPunct="1">
              <a:spcBef>
                <a:spcPct val="0"/>
              </a:spcBef>
              <a:spcAft>
                <a:spcPct val="0"/>
              </a:spcAft>
              <a:defRPr sz="2800">
                <a:solidFill>
                  <a:srgbClr val="B40000"/>
                </a:solidFill>
                <a:latin typeface="Arial" charset="0"/>
              </a:defRPr>
            </a:lvl3pPr>
            <a:lvl4pPr algn="l" rtl="0" eaLnBrk="1" fontAlgn="base" hangingPunct="1">
              <a:spcBef>
                <a:spcPct val="0"/>
              </a:spcBef>
              <a:spcAft>
                <a:spcPct val="0"/>
              </a:spcAft>
              <a:defRPr sz="2800">
                <a:solidFill>
                  <a:srgbClr val="B40000"/>
                </a:solidFill>
                <a:latin typeface="Arial" charset="0"/>
              </a:defRPr>
            </a:lvl4pPr>
            <a:lvl5pPr algn="l" rtl="0" eaLnBrk="1" fontAlgn="base" hangingPunct="1">
              <a:spcBef>
                <a:spcPct val="0"/>
              </a:spcBef>
              <a:spcAft>
                <a:spcPct val="0"/>
              </a:spcAft>
              <a:defRPr sz="2800">
                <a:solidFill>
                  <a:srgbClr val="B40000"/>
                </a:solidFill>
                <a:latin typeface="Arial" charset="0"/>
              </a:defRPr>
            </a:lvl5pPr>
            <a:lvl6pPr marL="457200" algn="l" rtl="0" eaLnBrk="1" fontAlgn="base" hangingPunct="1">
              <a:spcBef>
                <a:spcPct val="0"/>
              </a:spcBef>
              <a:spcAft>
                <a:spcPct val="0"/>
              </a:spcAft>
              <a:defRPr sz="2800">
                <a:solidFill>
                  <a:srgbClr val="B40000"/>
                </a:solidFill>
                <a:latin typeface="Arial" charset="0"/>
              </a:defRPr>
            </a:lvl6pPr>
            <a:lvl7pPr marL="914400" algn="l" rtl="0" eaLnBrk="1" fontAlgn="base" hangingPunct="1">
              <a:spcBef>
                <a:spcPct val="0"/>
              </a:spcBef>
              <a:spcAft>
                <a:spcPct val="0"/>
              </a:spcAft>
              <a:defRPr sz="2800">
                <a:solidFill>
                  <a:srgbClr val="B40000"/>
                </a:solidFill>
                <a:latin typeface="Arial" charset="0"/>
              </a:defRPr>
            </a:lvl7pPr>
            <a:lvl8pPr marL="1371600" algn="l" rtl="0" eaLnBrk="1" fontAlgn="base" hangingPunct="1">
              <a:spcBef>
                <a:spcPct val="0"/>
              </a:spcBef>
              <a:spcAft>
                <a:spcPct val="0"/>
              </a:spcAft>
              <a:defRPr sz="2800">
                <a:solidFill>
                  <a:srgbClr val="B40000"/>
                </a:solidFill>
                <a:latin typeface="Arial" charset="0"/>
              </a:defRPr>
            </a:lvl8pPr>
            <a:lvl9pPr marL="1828800" algn="l" rtl="0" eaLnBrk="1" fontAlgn="base" hangingPunct="1">
              <a:spcBef>
                <a:spcPct val="0"/>
              </a:spcBef>
              <a:spcAft>
                <a:spcPct val="0"/>
              </a:spcAft>
              <a:defRPr sz="2800">
                <a:solidFill>
                  <a:srgbClr val="B40000"/>
                </a:solidFill>
                <a:latin typeface="Arial" charset="0"/>
              </a:defRPr>
            </a:lvl9pPr>
          </a:lstStyle>
          <a:p>
            <a:r>
              <a:rPr lang="de-DE" sz="1200" kern="0" dirty="0" smtClean="0">
                <a:solidFill>
                  <a:srgbClr val="000066"/>
                </a:solidFill>
              </a:rPr>
              <a:t>Quellen: Bundesamt </a:t>
            </a:r>
            <a:r>
              <a:rPr lang="de-DE" sz="1200" kern="0" dirty="0">
                <a:solidFill>
                  <a:srgbClr val="000066"/>
                </a:solidFill>
              </a:rPr>
              <a:t>für Verfassungsschutz 1994, 1998, 2000, 2003, 2006, 2009, </a:t>
            </a:r>
            <a:r>
              <a:rPr lang="de-DE" sz="1200" kern="0" dirty="0" smtClean="0">
                <a:solidFill>
                  <a:srgbClr val="000066"/>
                </a:solidFill>
              </a:rPr>
              <a:t>2010; </a:t>
            </a:r>
            <a:r>
              <a:rPr lang="de-DE" sz="1200" kern="0" dirty="0" err="1" smtClean="0">
                <a:solidFill>
                  <a:srgbClr val="000066"/>
                </a:solidFill>
              </a:rPr>
              <a:t>Birsl</a:t>
            </a:r>
            <a:r>
              <a:rPr lang="de-DE" sz="1200" kern="0" dirty="0" smtClean="0">
                <a:solidFill>
                  <a:srgbClr val="000066"/>
                </a:solidFill>
              </a:rPr>
              <a:t>, Ursula 2010: 252.</a:t>
            </a:r>
            <a:endParaRPr lang="de-DE" sz="1200" kern="0" dirty="0">
              <a:solidFill>
                <a:srgbClr val="000066"/>
              </a:solidFill>
            </a:endParaRPr>
          </a:p>
        </p:txBody>
      </p:sp>
    </p:spTree>
    <p:extLst>
      <p:ext uri="{BB962C8B-B14F-4D97-AF65-F5344CB8AC3E}">
        <p14:creationId xmlns:p14="http://schemas.microsoft.com/office/powerpoint/2010/main" val="480074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445224"/>
            <a:ext cx="8229600" cy="576064"/>
          </a:xfrm>
        </p:spPr>
        <p:txBody>
          <a:bodyPr/>
          <a:lstStyle/>
          <a:p>
            <a:r>
              <a:rPr lang="de-DE" sz="1200" dirty="0">
                <a:solidFill>
                  <a:srgbClr val="293C59"/>
                </a:solidFill>
              </a:rPr>
              <a:t>Quelle: Chronik flüchtlingsfeindlicher </a:t>
            </a:r>
            <a:r>
              <a:rPr lang="de-DE" sz="1200" dirty="0" smtClean="0">
                <a:solidFill>
                  <a:srgbClr val="293C59"/>
                </a:solidFill>
              </a:rPr>
              <a:t>Vorfälle der </a:t>
            </a:r>
            <a:r>
              <a:rPr lang="de-DE" sz="1200" dirty="0" err="1" smtClean="0">
                <a:solidFill>
                  <a:srgbClr val="293C59"/>
                </a:solidFill>
              </a:rPr>
              <a:t>Amadeu</a:t>
            </a:r>
            <a:r>
              <a:rPr lang="de-DE" sz="1200" dirty="0" smtClean="0">
                <a:solidFill>
                  <a:srgbClr val="293C59"/>
                </a:solidFill>
              </a:rPr>
              <a:t>-Antonio-Stiftung und von PRO ASYL, URL</a:t>
            </a:r>
            <a:r>
              <a:rPr lang="de-DE" sz="1200" dirty="0">
                <a:solidFill>
                  <a:srgbClr val="293C59"/>
                </a:solidFill>
              </a:rPr>
              <a:t>: </a:t>
            </a:r>
            <a:r>
              <a:rPr lang="de-DE" sz="1200" dirty="0">
                <a:solidFill>
                  <a:srgbClr val="293C59"/>
                </a:solidFill>
                <a:hlinkClick r:id="rId2"/>
              </a:rPr>
              <a:t>https://</a:t>
            </a:r>
            <a:r>
              <a:rPr lang="de-DE" sz="1200" dirty="0" smtClean="0">
                <a:solidFill>
                  <a:srgbClr val="293C59"/>
                </a:solidFill>
                <a:hlinkClick r:id="rId2"/>
              </a:rPr>
              <a:t>www.mut-gegen-rechte-gewalt.de/service/chronik-vorfaelle</a:t>
            </a:r>
            <a:r>
              <a:rPr lang="de-DE" sz="1200" dirty="0" smtClean="0">
                <a:solidFill>
                  <a:srgbClr val="293C59"/>
                </a:solidFill>
              </a:rPr>
              <a:t>, Zugriff: 02.03.2021.</a:t>
            </a:r>
            <a:endParaRPr lang="de-DE" sz="1200" dirty="0">
              <a:solidFill>
                <a:srgbClr val="293C59"/>
              </a:solidFill>
            </a:endParaRPr>
          </a:p>
        </p:txBody>
      </p:sp>
      <p:sp>
        <p:nvSpPr>
          <p:cNvPr id="4" name="Fußzeilenplatzhalter 3"/>
          <p:cNvSpPr>
            <a:spLocks noGrp="1"/>
          </p:cNvSpPr>
          <p:nvPr>
            <p:ph type="ftr" sz="quarter" idx="10"/>
          </p:nvPr>
        </p:nvSpPr>
        <p:spPr/>
        <p:txBody>
          <a:bodyPr/>
          <a:lstStyle/>
          <a:p>
            <a:r>
              <a:rPr lang="de-DE" altLang="de-DE" smtClean="0"/>
              <a:t>U. Birsl</a:t>
            </a:r>
            <a:endParaRPr lang="de-DE" altLang="de-DE"/>
          </a:p>
        </p:txBody>
      </p:sp>
      <p:sp>
        <p:nvSpPr>
          <p:cNvPr id="5" name="Foliennummernplatzhalter 4"/>
          <p:cNvSpPr>
            <a:spLocks noGrp="1"/>
          </p:cNvSpPr>
          <p:nvPr>
            <p:ph type="sldNum" sz="quarter" idx="11"/>
          </p:nvPr>
        </p:nvSpPr>
        <p:spPr/>
        <p:txBody>
          <a:bodyPr/>
          <a:lstStyle/>
          <a:p>
            <a:fld id="{4ECA04DC-B930-49C0-96B7-D427D8012C47}" type="slidenum">
              <a:rPr lang="de-DE" altLang="de-DE" smtClean="0"/>
              <a:pPr/>
              <a:t>4</a:t>
            </a:fld>
            <a:endParaRPr lang="de-DE" altLang="de-DE"/>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481427222"/>
              </p:ext>
            </p:extLst>
          </p:nvPr>
        </p:nvGraphicFramePr>
        <p:xfrm>
          <a:off x="1469424" y="1556792"/>
          <a:ext cx="7699803" cy="383368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el 1"/>
          <p:cNvSpPr txBox="1">
            <a:spLocks/>
          </p:cNvSpPr>
          <p:nvPr/>
        </p:nvSpPr>
        <p:spPr bwMode="auto">
          <a:xfrm>
            <a:off x="0" y="1412776"/>
            <a:ext cx="2195736" cy="3960440"/>
          </a:xfrm>
          <a:prstGeom prst="rect">
            <a:avLst/>
          </a:prstGeom>
          <a:solidFill>
            <a:srgbClr val="FFFFFF"/>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B40000"/>
                </a:solidFill>
                <a:latin typeface="+mj-lt"/>
                <a:ea typeface="+mj-ea"/>
                <a:cs typeface="+mj-cs"/>
              </a:defRPr>
            </a:lvl1pPr>
            <a:lvl2pPr algn="l" rtl="0" eaLnBrk="1" fontAlgn="base" hangingPunct="1">
              <a:spcBef>
                <a:spcPct val="0"/>
              </a:spcBef>
              <a:spcAft>
                <a:spcPct val="0"/>
              </a:spcAft>
              <a:defRPr sz="2800">
                <a:solidFill>
                  <a:srgbClr val="B40000"/>
                </a:solidFill>
                <a:latin typeface="Arial" charset="0"/>
              </a:defRPr>
            </a:lvl2pPr>
            <a:lvl3pPr algn="l" rtl="0" eaLnBrk="1" fontAlgn="base" hangingPunct="1">
              <a:spcBef>
                <a:spcPct val="0"/>
              </a:spcBef>
              <a:spcAft>
                <a:spcPct val="0"/>
              </a:spcAft>
              <a:defRPr sz="2800">
                <a:solidFill>
                  <a:srgbClr val="B40000"/>
                </a:solidFill>
                <a:latin typeface="Arial" charset="0"/>
              </a:defRPr>
            </a:lvl3pPr>
            <a:lvl4pPr algn="l" rtl="0" eaLnBrk="1" fontAlgn="base" hangingPunct="1">
              <a:spcBef>
                <a:spcPct val="0"/>
              </a:spcBef>
              <a:spcAft>
                <a:spcPct val="0"/>
              </a:spcAft>
              <a:defRPr sz="2800">
                <a:solidFill>
                  <a:srgbClr val="B40000"/>
                </a:solidFill>
                <a:latin typeface="Arial" charset="0"/>
              </a:defRPr>
            </a:lvl4pPr>
            <a:lvl5pPr algn="l" rtl="0" eaLnBrk="1" fontAlgn="base" hangingPunct="1">
              <a:spcBef>
                <a:spcPct val="0"/>
              </a:spcBef>
              <a:spcAft>
                <a:spcPct val="0"/>
              </a:spcAft>
              <a:defRPr sz="2800">
                <a:solidFill>
                  <a:srgbClr val="B40000"/>
                </a:solidFill>
                <a:latin typeface="Arial" charset="0"/>
              </a:defRPr>
            </a:lvl5pPr>
            <a:lvl6pPr marL="457200" algn="l" rtl="0" eaLnBrk="1" fontAlgn="base" hangingPunct="1">
              <a:spcBef>
                <a:spcPct val="0"/>
              </a:spcBef>
              <a:spcAft>
                <a:spcPct val="0"/>
              </a:spcAft>
              <a:defRPr sz="2800">
                <a:solidFill>
                  <a:srgbClr val="B40000"/>
                </a:solidFill>
                <a:latin typeface="Arial" charset="0"/>
              </a:defRPr>
            </a:lvl6pPr>
            <a:lvl7pPr marL="914400" algn="l" rtl="0" eaLnBrk="1" fontAlgn="base" hangingPunct="1">
              <a:spcBef>
                <a:spcPct val="0"/>
              </a:spcBef>
              <a:spcAft>
                <a:spcPct val="0"/>
              </a:spcAft>
              <a:defRPr sz="2800">
                <a:solidFill>
                  <a:srgbClr val="B40000"/>
                </a:solidFill>
                <a:latin typeface="Arial" charset="0"/>
              </a:defRPr>
            </a:lvl7pPr>
            <a:lvl8pPr marL="1371600" algn="l" rtl="0" eaLnBrk="1" fontAlgn="base" hangingPunct="1">
              <a:spcBef>
                <a:spcPct val="0"/>
              </a:spcBef>
              <a:spcAft>
                <a:spcPct val="0"/>
              </a:spcAft>
              <a:defRPr sz="2800">
                <a:solidFill>
                  <a:srgbClr val="B40000"/>
                </a:solidFill>
                <a:latin typeface="Arial" charset="0"/>
              </a:defRPr>
            </a:lvl8pPr>
            <a:lvl9pPr marL="1828800" algn="l" rtl="0" eaLnBrk="1" fontAlgn="base" hangingPunct="1">
              <a:spcBef>
                <a:spcPct val="0"/>
              </a:spcBef>
              <a:spcAft>
                <a:spcPct val="0"/>
              </a:spcAft>
              <a:defRPr sz="2800">
                <a:solidFill>
                  <a:srgbClr val="B40000"/>
                </a:solidFill>
                <a:latin typeface="Arial" charset="0"/>
              </a:defRPr>
            </a:lvl9pPr>
          </a:lstStyle>
          <a:p>
            <a:r>
              <a:rPr lang="de-DE" sz="1400" kern="0" dirty="0">
                <a:solidFill>
                  <a:srgbClr val="293C59"/>
                </a:solidFill>
              </a:rPr>
              <a:t>Brandanschläge auf (bewohnte/ geplante/ im Bau befindliche) Asylunterkünfte oder Wohnungen von Geflüchteten</a:t>
            </a:r>
          </a:p>
          <a:p>
            <a:endParaRPr lang="de-DE" sz="1400" kern="0" dirty="0">
              <a:solidFill>
                <a:srgbClr val="293C59"/>
              </a:solidFill>
            </a:endParaRPr>
          </a:p>
          <a:p>
            <a:r>
              <a:rPr lang="de-DE" sz="1400" kern="0" dirty="0" smtClean="0">
                <a:solidFill>
                  <a:srgbClr val="293C59"/>
                </a:solidFill>
              </a:rPr>
              <a:t>"</a:t>
            </a:r>
            <a:r>
              <a:rPr lang="de-DE" sz="1400" kern="0" dirty="0">
                <a:solidFill>
                  <a:srgbClr val="293C59"/>
                </a:solidFill>
              </a:rPr>
              <a:t>Sonstige Angriffe" (z.B. Böller- oder Steinwürfe, mutwillige </a:t>
            </a:r>
            <a:r>
              <a:rPr lang="de-DE" sz="1400" kern="0" dirty="0" smtClean="0">
                <a:solidFill>
                  <a:srgbClr val="293C59"/>
                </a:solidFill>
              </a:rPr>
              <a:t>Wasser-schäden</a:t>
            </a:r>
            <a:r>
              <a:rPr lang="de-DE" sz="1400" kern="0" dirty="0">
                <a:solidFill>
                  <a:srgbClr val="293C59"/>
                </a:solidFill>
              </a:rPr>
              <a:t>, rechte Schmierereien etc.)</a:t>
            </a:r>
          </a:p>
          <a:p>
            <a:endParaRPr lang="de-DE" sz="1400" kern="0" dirty="0">
              <a:solidFill>
                <a:srgbClr val="293C59"/>
              </a:solidFill>
            </a:endParaRPr>
          </a:p>
          <a:p>
            <a:r>
              <a:rPr lang="de-DE" sz="1400" kern="0" dirty="0" smtClean="0">
                <a:solidFill>
                  <a:srgbClr val="293C59"/>
                </a:solidFill>
              </a:rPr>
              <a:t>Körperverletzungen </a:t>
            </a:r>
            <a:r>
              <a:rPr lang="de-DE" sz="1400" kern="0" dirty="0">
                <a:solidFill>
                  <a:srgbClr val="293C59"/>
                </a:solidFill>
              </a:rPr>
              <a:t>und die Zahl der Verletzten</a:t>
            </a:r>
          </a:p>
        </p:txBody>
      </p:sp>
      <p:sp>
        <p:nvSpPr>
          <p:cNvPr id="10" name="Titel 1"/>
          <p:cNvSpPr txBox="1">
            <a:spLocks/>
          </p:cNvSpPr>
          <p:nvPr/>
        </p:nvSpPr>
        <p:spPr bwMode="auto">
          <a:xfrm>
            <a:off x="457200" y="274638"/>
            <a:ext cx="8229600" cy="85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B40000"/>
                </a:solidFill>
                <a:latin typeface="+mj-lt"/>
                <a:ea typeface="+mj-ea"/>
                <a:cs typeface="+mj-cs"/>
              </a:defRPr>
            </a:lvl1pPr>
            <a:lvl2pPr algn="l" rtl="0" eaLnBrk="1" fontAlgn="base" hangingPunct="1">
              <a:spcBef>
                <a:spcPct val="0"/>
              </a:spcBef>
              <a:spcAft>
                <a:spcPct val="0"/>
              </a:spcAft>
              <a:defRPr sz="2800">
                <a:solidFill>
                  <a:srgbClr val="B40000"/>
                </a:solidFill>
                <a:latin typeface="Arial" charset="0"/>
              </a:defRPr>
            </a:lvl2pPr>
            <a:lvl3pPr algn="l" rtl="0" eaLnBrk="1" fontAlgn="base" hangingPunct="1">
              <a:spcBef>
                <a:spcPct val="0"/>
              </a:spcBef>
              <a:spcAft>
                <a:spcPct val="0"/>
              </a:spcAft>
              <a:defRPr sz="2800">
                <a:solidFill>
                  <a:srgbClr val="B40000"/>
                </a:solidFill>
                <a:latin typeface="Arial" charset="0"/>
              </a:defRPr>
            </a:lvl3pPr>
            <a:lvl4pPr algn="l" rtl="0" eaLnBrk="1" fontAlgn="base" hangingPunct="1">
              <a:spcBef>
                <a:spcPct val="0"/>
              </a:spcBef>
              <a:spcAft>
                <a:spcPct val="0"/>
              </a:spcAft>
              <a:defRPr sz="2800">
                <a:solidFill>
                  <a:srgbClr val="B40000"/>
                </a:solidFill>
                <a:latin typeface="Arial" charset="0"/>
              </a:defRPr>
            </a:lvl4pPr>
            <a:lvl5pPr algn="l" rtl="0" eaLnBrk="1" fontAlgn="base" hangingPunct="1">
              <a:spcBef>
                <a:spcPct val="0"/>
              </a:spcBef>
              <a:spcAft>
                <a:spcPct val="0"/>
              </a:spcAft>
              <a:defRPr sz="2800">
                <a:solidFill>
                  <a:srgbClr val="B40000"/>
                </a:solidFill>
                <a:latin typeface="Arial" charset="0"/>
              </a:defRPr>
            </a:lvl5pPr>
            <a:lvl6pPr marL="457200" algn="l" rtl="0" eaLnBrk="1" fontAlgn="base" hangingPunct="1">
              <a:spcBef>
                <a:spcPct val="0"/>
              </a:spcBef>
              <a:spcAft>
                <a:spcPct val="0"/>
              </a:spcAft>
              <a:defRPr sz="2800">
                <a:solidFill>
                  <a:srgbClr val="B40000"/>
                </a:solidFill>
                <a:latin typeface="Arial" charset="0"/>
              </a:defRPr>
            </a:lvl6pPr>
            <a:lvl7pPr marL="914400" algn="l" rtl="0" eaLnBrk="1" fontAlgn="base" hangingPunct="1">
              <a:spcBef>
                <a:spcPct val="0"/>
              </a:spcBef>
              <a:spcAft>
                <a:spcPct val="0"/>
              </a:spcAft>
              <a:defRPr sz="2800">
                <a:solidFill>
                  <a:srgbClr val="B40000"/>
                </a:solidFill>
                <a:latin typeface="Arial" charset="0"/>
              </a:defRPr>
            </a:lvl7pPr>
            <a:lvl8pPr marL="1371600" algn="l" rtl="0" eaLnBrk="1" fontAlgn="base" hangingPunct="1">
              <a:spcBef>
                <a:spcPct val="0"/>
              </a:spcBef>
              <a:spcAft>
                <a:spcPct val="0"/>
              </a:spcAft>
              <a:defRPr sz="2800">
                <a:solidFill>
                  <a:srgbClr val="B40000"/>
                </a:solidFill>
                <a:latin typeface="Arial" charset="0"/>
              </a:defRPr>
            </a:lvl8pPr>
            <a:lvl9pPr marL="1828800" algn="l" rtl="0" eaLnBrk="1" fontAlgn="base" hangingPunct="1">
              <a:spcBef>
                <a:spcPct val="0"/>
              </a:spcBef>
              <a:spcAft>
                <a:spcPct val="0"/>
              </a:spcAft>
              <a:defRPr sz="2800">
                <a:solidFill>
                  <a:srgbClr val="B40000"/>
                </a:solidFill>
                <a:latin typeface="Arial" charset="0"/>
              </a:defRPr>
            </a:lvl9pPr>
          </a:lstStyle>
          <a:p>
            <a:r>
              <a:rPr lang="de-DE" sz="2400" kern="0" dirty="0" smtClean="0"/>
              <a:t>Rechte und rassistische Gewalttaten im Kontext der Debatte um Flucht und Asyl: 2016 und danach</a:t>
            </a:r>
            <a:endParaRPr lang="de-DE" sz="2400" kern="0" dirty="0"/>
          </a:p>
        </p:txBody>
      </p:sp>
    </p:spTree>
    <p:extLst>
      <p:ext uri="{BB962C8B-B14F-4D97-AF65-F5344CB8AC3E}">
        <p14:creationId xmlns:p14="http://schemas.microsoft.com/office/powerpoint/2010/main" val="2310376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445224"/>
            <a:ext cx="8229600" cy="792088"/>
          </a:xfrm>
        </p:spPr>
        <p:txBody>
          <a:bodyPr/>
          <a:lstStyle/>
          <a:p>
            <a:r>
              <a:rPr lang="de-DE" sz="1200" dirty="0" smtClean="0">
                <a:solidFill>
                  <a:srgbClr val="000066"/>
                </a:solidFill>
              </a:rPr>
              <a:t>Quelle: Eigene Erhebung: Kette, Jan/ </a:t>
            </a:r>
            <a:r>
              <a:rPr lang="de-DE" sz="1200" dirty="0" err="1" smtClean="0">
                <a:solidFill>
                  <a:srgbClr val="000066"/>
                </a:solidFill>
              </a:rPr>
              <a:t>Birsl</a:t>
            </a:r>
            <a:r>
              <a:rPr lang="de-DE" sz="1200" dirty="0" smtClean="0">
                <a:solidFill>
                  <a:srgbClr val="000066"/>
                </a:solidFill>
              </a:rPr>
              <a:t>, Ursula/ Jäkel, Laura 2018</a:t>
            </a:r>
            <a:r>
              <a:rPr lang="de-DE" sz="1200" dirty="0">
                <a:solidFill>
                  <a:srgbClr val="000066"/>
                </a:solidFill>
              </a:rPr>
              <a:t>: Rechtsextremismus und Gender</a:t>
            </a:r>
            <a:r>
              <a:rPr lang="de-DE" sz="1200" dirty="0" smtClean="0">
                <a:solidFill>
                  <a:srgbClr val="000066"/>
                </a:solidFill>
              </a:rPr>
              <a:t>: </a:t>
            </a:r>
            <a:r>
              <a:rPr lang="de-DE" sz="1200" dirty="0" err="1" smtClean="0">
                <a:solidFill>
                  <a:srgbClr val="000066"/>
                </a:solidFill>
              </a:rPr>
              <a:t>Täter_innen</a:t>
            </a:r>
            <a:r>
              <a:rPr lang="de-DE" sz="1200" dirty="0" smtClean="0">
                <a:solidFill>
                  <a:srgbClr val="000066"/>
                </a:solidFill>
              </a:rPr>
              <a:t> </a:t>
            </a:r>
            <a:r>
              <a:rPr lang="de-DE" sz="1200" dirty="0">
                <a:solidFill>
                  <a:srgbClr val="000066"/>
                </a:solidFill>
              </a:rPr>
              <a:t>und Betroffene rechter Gewalt</a:t>
            </a:r>
            <a:r>
              <a:rPr lang="de-DE" sz="1200" dirty="0" smtClean="0">
                <a:solidFill>
                  <a:srgbClr val="000066"/>
                </a:solidFill>
              </a:rPr>
              <a:t>. Eine </a:t>
            </a:r>
            <a:r>
              <a:rPr lang="de-DE" sz="1200" dirty="0">
                <a:solidFill>
                  <a:srgbClr val="000066"/>
                </a:solidFill>
              </a:rPr>
              <a:t>Analyse bundesweiter </a:t>
            </a:r>
            <a:r>
              <a:rPr lang="de-DE" sz="1200" dirty="0" smtClean="0">
                <a:solidFill>
                  <a:srgbClr val="000066"/>
                </a:solidFill>
              </a:rPr>
              <a:t>Medienberichterstattung - </a:t>
            </a:r>
            <a:r>
              <a:rPr lang="de-DE" sz="1200" dirty="0">
                <a:solidFill>
                  <a:srgbClr val="000066"/>
                </a:solidFill>
              </a:rPr>
              <a:t>Eine Studie </a:t>
            </a:r>
            <a:r>
              <a:rPr lang="de-DE" sz="1200" dirty="0" smtClean="0">
                <a:solidFill>
                  <a:srgbClr val="000066"/>
                </a:solidFill>
              </a:rPr>
              <a:t>-, Forum Demokratieforschung: Beiträge aus der Forschung, WP </a:t>
            </a:r>
            <a:r>
              <a:rPr lang="de-DE" sz="1200" dirty="0" err="1" smtClean="0">
                <a:solidFill>
                  <a:srgbClr val="000066"/>
                </a:solidFill>
              </a:rPr>
              <a:t>No</a:t>
            </a:r>
            <a:r>
              <a:rPr lang="de-DE" sz="1200" dirty="0" smtClean="0">
                <a:solidFill>
                  <a:srgbClr val="000066"/>
                </a:solidFill>
              </a:rPr>
              <a:t>. 5, Marburg: 13, URL</a:t>
            </a:r>
            <a:r>
              <a:rPr lang="de-DE" sz="1200" dirty="0">
                <a:solidFill>
                  <a:srgbClr val="000066"/>
                </a:solidFill>
              </a:rPr>
              <a:t>: https://</a:t>
            </a:r>
            <a:r>
              <a:rPr lang="de-DE" sz="1200" dirty="0" smtClean="0">
                <a:solidFill>
                  <a:srgbClr val="000066"/>
                </a:solidFill>
              </a:rPr>
              <a:t>www.uni-marburg.de/de/fb03/politikwissenschaft/fachgebiete/brd/working-paper-forschung/workingpaper5.pdf.</a:t>
            </a:r>
            <a:endParaRPr lang="de-DE" sz="1200" dirty="0">
              <a:solidFill>
                <a:srgbClr val="000066"/>
              </a:solidFill>
            </a:endParaRPr>
          </a:p>
        </p:txBody>
      </p:sp>
      <p:sp>
        <p:nvSpPr>
          <p:cNvPr id="3" name="Fußzeilenplatzhalter 2"/>
          <p:cNvSpPr>
            <a:spLocks noGrp="1"/>
          </p:cNvSpPr>
          <p:nvPr>
            <p:ph type="ftr" sz="quarter" idx="10"/>
          </p:nvPr>
        </p:nvSpPr>
        <p:spPr/>
        <p:txBody>
          <a:bodyPr/>
          <a:lstStyle/>
          <a:p>
            <a:r>
              <a:rPr lang="de-DE" altLang="de-DE" dirty="0" smtClean="0"/>
              <a:t>U. </a:t>
            </a:r>
            <a:r>
              <a:rPr lang="de-DE" altLang="de-DE" dirty="0" err="1" smtClean="0"/>
              <a:t>Birsl</a:t>
            </a:r>
            <a:endParaRPr lang="de-DE" altLang="de-DE" dirty="0"/>
          </a:p>
        </p:txBody>
      </p:sp>
      <p:sp>
        <p:nvSpPr>
          <p:cNvPr id="4" name="Foliennummernplatzhalter 3"/>
          <p:cNvSpPr>
            <a:spLocks noGrp="1"/>
          </p:cNvSpPr>
          <p:nvPr>
            <p:ph type="sldNum" sz="quarter" idx="11"/>
          </p:nvPr>
        </p:nvSpPr>
        <p:spPr/>
        <p:txBody>
          <a:bodyPr/>
          <a:lstStyle/>
          <a:p>
            <a:fld id="{C7A4F262-05A4-49DD-960A-1A479B009C80}" type="slidenum">
              <a:rPr lang="de-DE" altLang="de-DE" smtClean="0"/>
              <a:pPr/>
              <a:t>5</a:t>
            </a:fld>
            <a:endParaRPr lang="de-DE" altLang="de-DE"/>
          </a:p>
        </p:txBody>
      </p:sp>
      <p:pic>
        <p:nvPicPr>
          <p:cNvPr id="5" name="Grafik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712968" cy="5256583"/>
          </a:xfrm>
          <a:prstGeom prst="rect">
            <a:avLst/>
          </a:prstGeom>
          <a:noFill/>
        </p:spPr>
      </p:pic>
      <p:sp>
        <p:nvSpPr>
          <p:cNvPr id="6" name="Titel 1"/>
          <p:cNvSpPr txBox="1">
            <a:spLocks/>
          </p:cNvSpPr>
          <p:nvPr/>
        </p:nvSpPr>
        <p:spPr bwMode="auto">
          <a:xfrm>
            <a:off x="1043608" y="404664"/>
            <a:ext cx="3744416" cy="1512168"/>
          </a:xfrm>
          <a:prstGeom prst="rect">
            <a:avLst/>
          </a:prstGeom>
          <a:solidFill>
            <a:srgbClr val="FFFFFF"/>
          </a:solidFill>
          <a:ln>
            <a:solidFill>
              <a:srgbClr val="B40000"/>
            </a:solid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B40000"/>
                </a:solidFill>
                <a:latin typeface="+mj-lt"/>
                <a:ea typeface="+mj-ea"/>
                <a:cs typeface="+mj-cs"/>
              </a:defRPr>
            </a:lvl1pPr>
            <a:lvl2pPr algn="l" rtl="0" eaLnBrk="1" fontAlgn="base" hangingPunct="1">
              <a:spcBef>
                <a:spcPct val="0"/>
              </a:spcBef>
              <a:spcAft>
                <a:spcPct val="0"/>
              </a:spcAft>
              <a:defRPr sz="2800">
                <a:solidFill>
                  <a:srgbClr val="B40000"/>
                </a:solidFill>
                <a:latin typeface="Arial" charset="0"/>
              </a:defRPr>
            </a:lvl2pPr>
            <a:lvl3pPr algn="l" rtl="0" eaLnBrk="1" fontAlgn="base" hangingPunct="1">
              <a:spcBef>
                <a:spcPct val="0"/>
              </a:spcBef>
              <a:spcAft>
                <a:spcPct val="0"/>
              </a:spcAft>
              <a:defRPr sz="2800">
                <a:solidFill>
                  <a:srgbClr val="B40000"/>
                </a:solidFill>
                <a:latin typeface="Arial" charset="0"/>
              </a:defRPr>
            </a:lvl3pPr>
            <a:lvl4pPr algn="l" rtl="0" eaLnBrk="1" fontAlgn="base" hangingPunct="1">
              <a:spcBef>
                <a:spcPct val="0"/>
              </a:spcBef>
              <a:spcAft>
                <a:spcPct val="0"/>
              </a:spcAft>
              <a:defRPr sz="2800">
                <a:solidFill>
                  <a:srgbClr val="B40000"/>
                </a:solidFill>
                <a:latin typeface="Arial" charset="0"/>
              </a:defRPr>
            </a:lvl4pPr>
            <a:lvl5pPr algn="l" rtl="0" eaLnBrk="1" fontAlgn="base" hangingPunct="1">
              <a:spcBef>
                <a:spcPct val="0"/>
              </a:spcBef>
              <a:spcAft>
                <a:spcPct val="0"/>
              </a:spcAft>
              <a:defRPr sz="2800">
                <a:solidFill>
                  <a:srgbClr val="B40000"/>
                </a:solidFill>
                <a:latin typeface="Arial" charset="0"/>
              </a:defRPr>
            </a:lvl5pPr>
            <a:lvl6pPr marL="457200" algn="l" rtl="0" eaLnBrk="1" fontAlgn="base" hangingPunct="1">
              <a:spcBef>
                <a:spcPct val="0"/>
              </a:spcBef>
              <a:spcAft>
                <a:spcPct val="0"/>
              </a:spcAft>
              <a:defRPr sz="2800">
                <a:solidFill>
                  <a:srgbClr val="B40000"/>
                </a:solidFill>
                <a:latin typeface="Arial" charset="0"/>
              </a:defRPr>
            </a:lvl6pPr>
            <a:lvl7pPr marL="914400" algn="l" rtl="0" eaLnBrk="1" fontAlgn="base" hangingPunct="1">
              <a:spcBef>
                <a:spcPct val="0"/>
              </a:spcBef>
              <a:spcAft>
                <a:spcPct val="0"/>
              </a:spcAft>
              <a:defRPr sz="2800">
                <a:solidFill>
                  <a:srgbClr val="B40000"/>
                </a:solidFill>
                <a:latin typeface="Arial" charset="0"/>
              </a:defRPr>
            </a:lvl7pPr>
            <a:lvl8pPr marL="1371600" algn="l" rtl="0" eaLnBrk="1" fontAlgn="base" hangingPunct="1">
              <a:spcBef>
                <a:spcPct val="0"/>
              </a:spcBef>
              <a:spcAft>
                <a:spcPct val="0"/>
              </a:spcAft>
              <a:defRPr sz="2800">
                <a:solidFill>
                  <a:srgbClr val="B40000"/>
                </a:solidFill>
                <a:latin typeface="Arial" charset="0"/>
              </a:defRPr>
            </a:lvl8pPr>
            <a:lvl9pPr marL="1828800" algn="l" rtl="0" eaLnBrk="1" fontAlgn="base" hangingPunct="1">
              <a:spcBef>
                <a:spcPct val="0"/>
              </a:spcBef>
              <a:spcAft>
                <a:spcPct val="0"/>
              </a:spcAft>
              <a:defRPr sz="2800">
                <a:solidFill>
                  <a:srgbClr val="B40000"/>
                </a:solidFill>
                <a:latin typeface="Arial" charset="0"/>
              </a:defRPr>
            </a:lvl9pPr>
          </a:lstStyle>
          <a:p>
            <a:r>
              <a:rPr lang="de-DE" sz="1600" kern="0" dirty="0" smtClean="0"/>
              <a:t>Zeitliche Verteilung rechter und rassistischer Gewalttaten, erfasst über Medienberichterstattung 2013 - 2016</a:t>
            </a:r>
            <a:r>
              <a:rPr lang="de-DE" sz="1600" kern="0" dirty="0"/>
              <a:t>, N = 535 Fälle</a:t>
            </a:r>
          </a:p>
        </p:txBody>
      </p:sp>
      <p:sp>
        <p:nvSpPr>
          <p:cNvPr id="7" name="Ellipse 6"/>
          <p:cNvSpPr/>
          <p:nvPr/>
        </p:nvSpPr>
        <p:spPr>
          <a:xfrm>
            <a:off x="5220072" y="1052736"/>
            <a:ext cx="1296144" cy="1152128"/>
          </a:xfrm>
          <a:prstGeom prst="ellipse">
            <a:avLst/>
          </a:prstGeom>
          <a:no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9884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836712"/>
            <a:ext cx="7543800" cy="756633"/>
          </a:xfrm>
        </p:spPr>
        <p:txBody>
          <a:bodyPr>
            <a:normAutofit/>
          </a:bodyPr>
          <a:lstStyle/>
          <a:p>
            <a:r>
              <a:rPr lang="de-DE" sz="2800" dirty="0" smtClean="0"/>
              <a:t>Themen</a:t>
            </a:r>
            <a:endParaRPr lang="de-DE" sz="2800" dirty="0"/>
          </a:p>
        </p:txBody>
      </p:sp>
      <p:sp>
        <p:nvSpPr>
          <p:cNvPr id="3" name="Inhaltsplatzhalter 2"/>
          <p:cNvSpPr>
            <a:spLocks noGrp="1"/>
          </p:cNvSpPr>
          <p:nvPr>
            <p:ph idx="1"/>
          </p:nvPr>
        </p:nvSpPr>
        <p:spPr>
          <a:xfrm>
            <a:off x="822959" y="2565814"/>
            <a:ext cx="7543801" cy="1655274"/>
          </a:xfrm>
        </p:spPr>
        <p:txBody>
          <a:bodyPr/>
          <a:lstStyle/>
          <a:p>
            <a:pPr marL="514350" indent="-514350">
              <a:buClr>
                <a:srgbClr val="B40000"/>
              </a:buClr>
              <a:buFont typeface="+mj-lt"/>
              <a:buAutoNum type="romanUcPeriod"/>
            </a:pPr>
            <a:endParaRPr lang="de-DE" dirty="0" smtClean="0"/>
          </a:p>
          <a:p>
            <a:pPr marL="514350" indent="-514350">
              <a:buClr>
                <a:srgbClr val="B40000"/>
              </a:buClr>
              <a:buFont typeface="+mj-lt"/>
              <a:buAutoNum type="romanUcPeriod"/>
            </a:pPr>
            <a:r>
              <a:rPr lang="de-DE" dirty="0"/>
              <a:t>Nur </a:t>
            </a:r>
            <a:r>
              <a:rPr lang="de-DE" dirty="0" err="1" smtClean="0"/>
              <a:t>déjà</a:t>
            </a:r>
            <a:r>
              <a:rPr lang="de-DE" dirty="0" smtClean="0"/>
              <a:t> </a:t>
            </a:r>
            <a:r>
              <a:rPr lang="de-DE" dirty="0" err="1" smtClean="0"/>
              <a:t>vu</a:t>
            </a:r>
            <a:r>
              <a:rPr lang="de-DE" dirty="0" smtClean="0"/>
              <a:t>? Das qualitativ (nicht so) Neue</a:t>
            </a:r>
          </a:p>
          <a:p>
            <a:pPr marL="514350" indent="-514350">
              <a:buClr>
                <a:srgbClr val="B40000"/>
              </a:buClr>
              <a:buFont typeface="+mj-lt"/>
              <a:buAutoNum type="romanUcPeriod"/>
            </a:pPr>
            <a:r>
              <a:rPr lang="de-DE" dirty="0" smtClean="0"/>
              <a:t>Wer profitiert? Oder: was wir wissen und was wir (immer noch) nicht wissen</a:t>
            </a:r>
          </a:p>
          <a:p>
            <a:pPr marL="0" indent="0">
              <a:buClr>
                <a:srgbClr val="B40000"/>
              </a:buClr>
              <a:buNone/>
            </a:pPr>
            <a:endParaRPr lang="de-DE" dirty="0"/>
          </a:p>
        </p:txBody>
      </p:sp>
      <p:sp>
        <p:nvSpPr>
          <p:cNvPr id="6" name="Foliennummernplatzhalter 5"/>
          <p:cNvSpPr>
            <a:spLocks noGrp="1"/>
          </p:cNvSpPr>
          <p:nvPr>
            <p:ph type="sldNum" sz="quarter" idx="11"/>
          </p:nvPr>
        </p:nvSpPr>
        <p:spPr/>
        <p:txBody>
          <a:bodyPr/>
          <a:lstStyle/>
          <a:p>
            <a:fld id="{4ECA04DC-B930-49C0-96B7-D427D8012C47}" type="slidenum">
              <a:rPr lang="de-DE" altLang="de-DE" smtClean="0"/>
              <a:pPr/>
              <a:t>6</a:t>
            </a:fld>
            <a:endParaRPr lang="de-DE" altLang="de-DE"/>
          </a:p>
        </p:txBody>
      </p:sp>
      <p:sp>
        <p:nvSpPr>
          <p:cNvPr id="7" name="Fußzeilenplatzhalter 6"/>
          <p:cNvSpPr>
            <a:spLocks noGrp="1"/>
          </p:cNvSpPr>
          <p:nvPr>
            <p:ph type="ftr" sz="quarter" idx="10"/>
          </p:nvPr>
        </p:nvSpPr>
        <p:spPr/>
        <p:txBody>
          <a:bodyPr/>
          <a:lstStyle/>
          <a:p>
            <a:r>
              <a:rPr lang="de-DE" altLang="de-DE" smtClean="0"/>
              <a:t>U. Birsl</a:t>
            </a:r>
            <a:endParaRPr lang="de-DE" altLang="de-DE"/>
          </a:p>
        </p:txBody>
      </p:sp>
    </p:spTree>
    <p:extLst>
      <p:ext uri="{BB962C8B-B14F-4D97-AF65-F5344CB8AC3E}">
        <p14:creationId xmlns:p14="http://schemas.microsoft.com/office/powerpoint/2010/main" val="4139106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de-DE" sz="2400" dirty="0"/>
              <a:t>I. Nur </a:t>
            </a:r>
            <a:r>
              <a:rPr lang="de-DE" sz="2400" dirty="0" err="1"/>
              <a:t>déjà</a:t>
            </a:r>
            <a:r>
              <a:rPr lang="de-DE" sz="2400" dirty="0"/>
              <a:t> </a:t>
            </a:r>
            <a:r>
              <a:rPr lang="de-DE" sz="2400" dirty="0" err="1"/>
              <a:t>vu</a:t>
            </a:r>
            <a:r>
              <a:rPr lang="de-DE" sz="2400" dirty="0"/>
              <a:t>? Das qualitativ (nicht so) </a:t>
            </a:r>
            <a:r>
              <a:rPr lang="de-DE" sz="2400" dirty="0" smtClean="0"/>
              <a:t>Neue</a:t>
            </a:r>
            <a:endParaRPr lang="de-DE" sz="2400" dirty="0"/>
          </a:p>
        </p:txBody>
      </p:sp>
      <p:sp>
        <p:nvSpPr>
          <p:cNvPr id="3" name="Inhaltsplatzhalter 2"/>
          <p:cNvSpPr>
            <a:spLocks noGrp="1"/>
          </p:cNvSpPr>
          <p:nvPr>
            <p:ph idx="1"/>
          </p:nvPr>
        </p:nvSpPr>
        <p:spPr/>
        <p:txBody>
          <a:bodyPr/>
          <a:lstStyle/>
          <a:p>
            <a:pPr marL="0" indent="0">
              <a:buNone/>
            </a:pPr>
            <a:r>
              <a:rPr lang="de-DE" dirty="0" smtClean="0"/>
              <a:t>Erkenntnisse aus eigener aktueller Forschung (BMBF-gefördert):</a:t>
            </a:r>
          </a:p>
          <a:p>
            <a:pPr marL="0" indent="0">
              <a:buNone/>
            </a:pPr>
            <a:endParaRPr lang="de-DE" dirty="0" smtClean="0"/>
          </a:p>
          <a:p>
            <a:pPr marL="1701800" indent="-1701800">
              <a:buNone/>
            </a:pPr>
            <a:r>
              <a:rPr lang="de-DE" dirty="0" smtClean="0"/>
              <a:t>                        Forschungsverbund, hier: Teilprojekt: „Dynamiken rechter Gewalt im Kontext der Debatte um Flucht und Asyl“ (2017 bis 2020).</a:t>
            </a:r>
          </a:p>
          <a:p>
            <a:pPr marL="1701800" indent="-1701800">
              <a:buNone/>
            </a:pPr>
            <a:endParaRPr lang="de-DE" dirty="0" smtClean="0"/>
          </a:p>
          <a:p>
            <a:pPr marL="1701800" indent="-1701800">
              <a:buNone/>
            </a:pPr>
            <a:r>
              <a:rPr lang="de-DE" dirty="0" smtClean="0"/>
              <a:t>                        „Krise </a:t>
            </a:r>
            <a:r>
              <a:rPr lang="de-DE" dirty="0"/>
              <a:t>der </a:t>
            </a:r>
            <a:r>
              <a:rPr lang="de-DE" dirty="0" smtClean="0"/>
              <a:t>Geschlechterverhältnisse? </a:t>
            </a:r>
            <a:r>
              <a:rPr lang="de-DE" dirty="0"/>
              <a:t>Anti-Feminismus als Krisenphänomen mit gesellschaftsspaltendem Potenzial</a:t>
            </a:r>
            <a:r>
              <a:rPr lang="de-DE" dirty="0" smtClean="0"/>
              <a:t>“ (2017 bis 2019/2020).</a:t>
            </a:r>
            <a:endParaRPr lang="de-DE" dirty="0"/>
          </a:p>
          <a:p>
            <a:pPr marL="1701800" indent="-1701800">
              <a:buNone/>
            </a:pPr>
            <a:endParaRPr lang="de-DE" dirty="0"/>
          </a:p>
          <a:p>
            <a:pPr marL="1701800" indent="-1701800">
              <a:buNone/>
            </a:pPr>
            <a:endParaRPr lang="de-DE" dirty="0" smtClean="0"/>
          </a:p>
          <a:p>
            <a:pPr marL="0" indent="0">
              <a:buNone/>
            </a:pPr>
            <a:endParaRPr lang="de-DE" dirty="0"/>
          </a:p>
          <a:p>
            <a:pPr marL="0" indent="0">
              <a:buNone/>
            </a:pPr>
            <a:endParaRPr lang="de-DE" dirty="0"/>
          </a:p>
        </p:txBody>
      </p:sp>
      <p:sp>
        <p:nvSpPr>
          <p:cNvPr id="4" name="Fußzeilenplatzhalter 3"/>
          <p:cNvSpPr>
            <a:spLocks noGrp="1"/>
          </p:cNvSpPr>
          <p:nvPr>
            <p:ph type="ftr" sz="quarter" idx="10"/>
          </p:nvPr>
        </p:nvSpPr>
        <p:spPr/>
        <p:txBody>
          <a:bodyPr/>
          <a:lstStyle/>
          <a:p>
            <a:r>
              <a:rPr lang="de-DE" altLang="de-DE" smtClean="0"/>
              <a:t>U. Birsl</a:t>
            </a:r>
            <a:endParaRPr lang="de-DE" altLang="de-DE"/>
          </a:p>
        </p:txBody>
      </p:sp>
      <p:sp>
        <p:nvSpPr>
          <p:cNvPr id="5" name="Foliennummernplatzhalter 4"/>
          <p:cNvSpPr>
            <a:spLocks noGrp="1"/>
          </p:cNvSpPr>
          <p:nvPr>
            <p:ph type="sldNum" sz="quarter" idx="11"/>
          </p:nvPr>
        </p:nvSpPr>
        <p:spPr/>
        <p:txBody>
          <a:bodyPr/>
          <a:lstStyle/>
          <a:p>
            <a:fld id="{4ECA04DC-B930-49C0-96B7-D427D8012C47}" type="slidenum">
              <a:rPr lang="de-DE" altLang="de-DE" smtClean="0"/>
              <a:pPr/>
              <a:t>7</a:t>
            </a:fld>
            <a:endParaRPr lang="de-DE" altLang="de-DE"/>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074785"/>
            <a:ext cx="1482155" cy="28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891" y="4361096"/>
            <a:ext cx="1441971" cy="43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240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idx="1"/>
          </p:nvPr>
        </p:nvSpPr>
        <p:spPr>
          <a:xfrm>
            <a:off x="467544" y="44624"/>
            <a:ext cx="4040188" cy="639762"/>
          </a:xfrm>
        </p:spPr>
        <p:txBody>
          <a:bodyPr/>
          <a:lstStyle/>
          <a:p>
            <a:r>
              <a:rPr lang="de-DE" b="0" dirty="0" err="1" smtClean="0">
                <a:solidFill>
                  <a:srgbClr val="B40000"/>
                </a:solidFill>
              </a:rPr>
              <a:t>Déjà</a:t>
            </a:r>
            <a:r>
              <a:rPr lang="de-DE" b="0" dirty="0" smtClean="0">
                <a:solidFill>
                  <a:srgbClr val="B40000"/>
                </a:solidFill>
              </a:rPr>
              <a:t> </a:t>
            </a:r>
            <a:r>
              <a:rPr lang="de-DE" b="0" dirty="0" err="1">
                <a:solidFill>
                  <a:srgbClr val="B40000"/>
                </a:solidFill>
              </a:rPr>
              <a:t>vu</a:t>
            </a:r>
            <a:endParaRPr lang="de-DE" b="0" dirty="0">
              <a:solidFill>
                <a:srgbClr val="B40000"/>
              </a:solidFill>
            </a:endParaRPr>
          </a:p>
        </p:txBody>
      </p:sp>
      <p:sp>
        <p:nvSpPr>
          <p:cNvPr id="8" name="Inhaltsplatzhalter 7"/>
          <p:cNvSpPr>
            <a:spLocks noGrp="1"/>
          </p:cNvSpPr>
          <p:nvPr>
            <p:ph sz="half" idx="2"/>
          </p:nvPr>
        </p:nvSpPr>
        <p:spPr>
          <a:xfrm>
            <a:off x="467544" y="692696"/>
            <a:ext cx="4040188" cy="4713387"/>
          </a:xfrm>
        </p:spPr>
        <p:txBody>
          <a:bodyPr/>
          <a:lstStyle/>
          <a:p>
            <a:pPr marL="180975" indent="-180975">
              <a:buClr>
                <a:srgbClr val="B40000"/>
              </a:buClr>
              <a:buFont typeface="Wingdings" panose="05000000000000000000" pitchFamily="2" charset="2"/>
              <a:buChar char="§"/>
            </a:pPr>
            <a:r>
              <a:rPr lang="de-DE" sz="2000" dirty="0" smtClean="0"/>
              <a:t>Rechte und rassistische Gewalt nimmt nicht durch Einwanderung, sondern durch die Debatte darüber zu.</a:t>
            </a:r>
          </a:p>
          <a:p>
            <a:pPr marL="180975" indent="-180975">
              <a:buClr>
                <a:srgbClr val="B40000"/>
              </a:buClr>
              <a:buFont typeface="Wingdings" panose="05000000000000000000" pitchFamily="2" charset="2"/>
              <a:buChar char="§"/>
            </a:pPr>
            <a:r>
              <a:rPr lang="de-DE" sz="2000" dirty="0" smtClean="0"/>
              <a:t>Sie geht über das rechte Spektrum hinaus.</a:t>
            </a:r>
          </a:p>
          <a:p>
            <a:pPr marL="180975" indent="-180975">
              <a:buClr>
                <a:srgbClr val="B40000"/>
              </a:buClr>
              <a:buFont typeface="Wingdings" panose="05000000000000000000" pitchFamily="2" charset="2"/>
              <a:buChar char="§"/>
            </a:pPr>
            <a:r>
              <a:rPr lang="de-DE" sz="2000" dirty="0" smtClean="0"/>
              <a:t>Sie verbleibt quantitativ auf einem höheren Niveau.</a:t>
            </a:r>
          </a:p>
          <a:p>
            <a:pPr marL="180975" indent="-180975">
              <a:buClr>
                <a:srgbClr val="B40000"/>
              </a:buClr>
              <a:buFont typeface="Wingdings" panose="05000000000000000000" pitchFamily="2" charset="2"/>
              <a:buChar char="§"/>
            </a:pPr>
            <a:r>
              <a:rPr lang="de-DE" sz="2000" dirty="0" smtClean="0"/>
              <a:t>Das gewaltbereite extrem rechte Spektrum kann nicht profitieren: Es wird militanter.</a:t>
            </a:r>
            <a:endParaRPr lang="de-DE" sz="2000" dirty="0"/>
          </a:p>
        </p:txBody>
      </p:sp>
      <p:sp>
        <p:nvSpPr>
          <p:cNvPr id="9" name="Textplatzhalter 8"/>
          <p:cNvSpPr>
            <a:spLocks noGrp="1"/>
          </p:cNvSpPr>
          <p:nvPr>
            <p:ph type="body" sz="quarter" idx="3"/>
          </p:nvPr>
        </p:nvSpPr>
        <p:spPr>
          <a:xfrm>
            <a:off x="4645025" y="44624"/>
            <a:ext cx="4041775" cy="639762"/>
          </a:xfrm>
        </p:spPr>
        <p:txBody>
          <a:bodyPr/>
          <a:lstStyle/>
          <a:p>
            <a:r>
              <a:rPr lang="de-DE" b="0" dirty="0" smtClean="0">
                <a:solidFill>
                  <a:srgbClr val="B40000"/>
                </a:solidFill>
              </a:rPr>
              <a:t>Qualitativ Neues</a:t>
            </a:r>
            <a:endParaRPr lang="de-DE" b="0" dirty="0">
              <a:solidFill>
                <a:srgbClr val="B40000"/>
              </a:solidFill>
            </a:endParaRPr>
          </a:p>
        </p:txBody>
      </p:sp>
      <p:sp>
        <p:nvSpPr>
          <p:cNvPr id="10" name="Inhaltsplatzhalter 9"/>
          <p:cNvSpPr>
            <a:spLocks noGrp="1"/>
          </p:cNvSpPr>
          <p:nvPr>
            <p:ph sz="quarter" idx="4"/>
          </p:nvPr>
        </p:nvSpPr>
        <p:spPr>
          <a:xfrm>
            <a:off x="4645025" y="620688"/>
            <a:ext cx="4041775" cy="5688632"/>
          </a:xfrm>
        </p:spPr>
        <p:txBody>
          <a:bodyPr/>
          <a:lstStyle/>
          <a:p>
            <a:pPr marL="180975" indent="-180975">
              <a:buClr>
                <a:srgbClr val="B40000"/>
              </a:buClr>
              <a:buFont typeface="Wingdings" panose="05000000000000000000" pitchFamily="2" charset="2"/>
              <a:buChar char="§"/>
            </a:pPr>
            <a:r>
              <a:rPr lang="de-DE" sz="1800" dirty="0" smtClean="0"/>
              <a:t>Die Gewaltdynamik begann auf einem ohnehin hohen Niveau.</a:t>
            </a:r>
          </a:p>
          <a:p>
            <a:pPr marL="180975" indent="-180975">
              <a:buClr>
                <a:srgbClr val="B40000"/>
              </a:buClr>
              <a:buFont typeface="Wingdings" panose="05000000000000000000" pitchFamily="2" charset="2"/>
              <a:buChar char="§"/>
            </a:pPr>
            <a:r>
              <a:rPr lang="de-DE" sz="1800" dirty="0" smtClean="0"/>
              <a:t>Gewaltereignisse und </a:t>
            </a:r>
            <a:r>
              <a:rPr lang="de-DE" sz="1800" dirty="0" err="1" smtClean="0"/>
              <a:t>Mobilisierungen</a:t>
            </a:r>
            <a:r>
              <a:rPr lang="de-DE" sz="1800" dirty="0" smtClean="0"/>
              <a:t> verbleiben lokal, aber: bundesweite, auch internationale Vernetzungen.</a:t>
            </a:r>
          </a:p>
          <a:p>
            <a:pPr marL="180975" indent="-180975">
              <a:buClr>
                <a:srgbClr val="B40000"/>
              </a:buClr>
              <a:buFont typeface="Wingdings" panose="05000000000000000000" pitchFamily="2" charset="2"/>
              <a:buChar char="§"/>
            </a:pPr>
            <a:r>
              <a:rPr lang="de-DE" sz="1800" dirty="0" smtClean="0"/>
              <a:t>Gelegenheitsstrukturen durch soziale Netzwerke:</a:t>
            </a:r>
          </a:p>
          <a:p>
            <a:pPr marL="361950" indent="-180975">
              <a:buClr>
                <a:srgbClr val="B40000"/>
              </a:buClr>
              <a:buFont typeface="Wingdings" panose="05000000000000000000" pitchFamily="2" charset="2"/>
              <a:buChar char="Ø"/>
            </a:pPr>
            <a:r>
              <a:rPr lang="de-DE" sz="1800" dirty="0" smtClean="0"/>
              <a:t>Echoräume,</a:t>
            </a:r>
          </a:p>
          <a:p>
            <a:pPr marL="361950" indent="-180975">
              <a:buClr>
                <a:srgbClr val="B40000"/>
              </a:buClr>
              <a:buFont typeface="Wingdings" panose="05000000000000000000" pitchFamily="2" charset="2"/>
              <a:buChar char="Ø"/>
            </a:pPr>
            <a:r>
              <a:rPr lang="de-DE" sz="1800" dirty="0" smtClean="0"/>
              <a:t>Einstellungen zeigen sich ungeschminkt(er).</a:t>
            </a:r>
          </a:p>
          <a:p>
            <a:pPr marL="180975" indent="-180975">
              <a:buClr>
                <a:srgbClr val="B40000"/>
              </a:buClr>
              <a:buFont typeface="Wingdings" panose="05000000000000000000" pitchFamily="2" charset="2"/>
              <a:buChar char="§"/>
            </a:pPr>
            <a:r>
              <a:rPr lang="de-DE" sz="1800" dirty="0" smtClean="0"/>
              <a:t>Verschwörungsmythen:</a:t>
            </a:r>
          </a:p>
          <a:p>
            <a:pPr marL="361950" indent="-180975">
              <a:buClr>
                <a:srgbClr val="B40000"/>
              </a:buClr>
              <a:buFont typeface="Wingdings" panose="05000000000000000000" pitchFamily="2" charset="2"/>
              <a:buChar char="Ø"/>
            </a:pPr>
            <a:r>
              <a:rPr lang="de-DE" sz="1800" dirty="0" smtClean="0"/>
              <a:t>Verschränkung von Rassismus, Antifeminismus mit Antisemitismus,</a:t>
            </a:r>
          </a:p>
          <a:p>
            <a:pPr marL="361950" indent="-180975">
              <a:buClr>
                <a:srgbClr val="B40000"/>
              </a:buClr>
              <a:buFont typeface="Wingdings" panose="05000000000000000000" pitchFamily="2" charset="2"/>
              <a:buChar char="Ø"/>
            </a:pPr>
            <a:r>
              <a:rPr lang="de-DE" sz="1800" dirty="0" smtClean="0"/>
              <a:t>„das System“ als der „wahre“ Feind.</a:t>
            </a:r>
          </a:p>
          <a:p>
            <a:pPr marL="180975" indent="-158750">
              <a:buClr>
                <a:srgbClr val="B40000"/>
              </a:buClr>
              <a:buFont typeface="Wingdings" panose="05000000000000000000" pitchFamily="2" charset="2"/>
              <a:buChar char="§"/>
            </a:pPr>
            <a:r>
              <a:rPr lang="de-DE" sz="1800" dirty="0" smtClean="0"/>
              <a:t>Rechtsterroristische Strukturen werden sichtbar.</a:t>
            </a:r>
          </a:p>
          <a:p>
            <a:pPr>
              <a:buClr>
                <a:srgbClr val="B40000"/>
              </a:buClr>
              <a:buFont typeface="Wingdings" panose="05000000000000000000" pitchFamily="2" charset="2"/>
              <a:buChar char="Ø"/>
            </a:pPr>
            <a:endParaRPr lang="de-DE" sz="1800" dirty="0" smtClean="0"/>
          </a:p>
          <a:p>
            <a:pPr marL="180975" indent="-180975">
              <a:buClr>
                <a:srgbClr val="B40000"/>
              </a:buClr>
              <a:buFont typeface="Wingdings" panose="05000000000000000000" pitchFamily="2" charset="2"/>
              <a:buChar char="§"/>
            </a:pPr>
            <a:endParaRPr lang="de-DE" sz="1800" dirty="0" smtClean="0"/>
          </a:p>
          <a:p>
            <a:pPr marL="180975" indent="-180975">
              <a:buClr>
                <a:srgbClr val="B40000"/>
              </a:buClr>
              <a:buFont typeface="Wingdings" panose="05000000000000000000" pitchFamily="2" charset="2"/>
              <a:buChar char="§"/>
            </a:pPr>
            <a:endParaRPr lang="de-DE" sz="1800" dirty="0" smtClean="0"/>
          </a:p>
          <a:p>
            <a:pPr marL="180975" indent="-180975">
              <a:buClr>
                <a:srgbClr val="B40000"/>
              </a:buClr>
              <a:buFont typeface="Wingdings" panose="05000000000000000000" pitchFamily="2" charset="2"/>
              <a:buChar char="§"/>
            </a:pPr>
            <a:endParaRPr lang="de-DE" sz="1800" dirty="0"/>
          </a:p>
        </p:txBody>
      </p:sp>
      <p:sp>
        <p:nvSpPr>
          <p:cNvPr id="4" name="Fußzeilenplatzhalter 3"/>
          <p:cNvSpPr>
            <a:spLocks noGrp="1"/>
          </p:cNvSpPr>
          <p:nvPr>
            <p:ph type="ftr" sz="quarter" idx="10"/>
          </p:nvPr>
        </p:nvSpPr>
        <p:spPr/>
        <p:txBody>
          <a:bodyPr/>
          <a:lstStyle/>
          <a:p>
            <a:r>
              <a:rPr lang="de-DE" altLang="de-DE" dirty="0" smtClean="0"/>
              <a:t>U. </a:t>
            </a:r>
            <a:r>
              <a:rPr lang="de-DE" altLang="de-DE" dirty="0" err="1" smtClean="0"/>
              <a:t>Birsl</a:t>
            </a:r>
            <a:endParaRPr lang="de-DE" altLang="de-DE" dirty="0"/>
          </a:p>
        </p:txBody>
      </p:sp>
      <p:sp>
        <p:nvSpPr>
          <p:cNvPr id="5" name="Foliennummernplatzhalter 4"/>
          <p:cNvSpPr>
            <a:spLocks noGrp="1"/>
          </p:cNvSpPr>
          <p:nvPr>
            <p:ph type="sldNum" sz="quarter" idx="11"/>
          </p:nvPr>
        </p:nvSpPr>
        <p:spPr/>
        <p:txBody>
          <a:bodyPr/>
          <a:lstStyle/>
          <a:p>
            <a:fld id="{4ECA04DC-B930-49C0-96B7-D427D8012C47}" type="slidenum">
              <a:rPr lang="de-DE" altLang="de-DE" smtClean="0"/>
              <a:pPr/>
              <a:t>8</a:t>
            </a:fld>
            <a:endParaRPr lang="de-DE" altLang="de-DE"/>
          </a:p>
        </p:txBody>
      </p:sp>
    </p:spTree>
    <p:extLst>
      <p:ext uri="{BB962C8B-B14F-4D97-AF65-F5344CB8AC3E}">
        <p14:creationId xmlns:p14="http://schemas.microsoft.com/office/powerpoint/2010/main" val="1830282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420888"/>
            <a:ext cx="8229600" cy="1143000"/>
          </a:xfrm>
        </p:spPr>
        <p:txBody>
          <a:bodyPr/>
          <a:lstStyle/>
          <a:p>
            <a:pPr marL="361950" indent="-361950"/>
            <a:r>
              <a:rPr lang="de-DE" sz="2400" dirty="0"/>
              <a:t>II. Wer profitiert? Oder: was wir </a:t>
            </a:r>
            <a:r>
              <a:rPr lang="de-DE" sz="2400" dirty="0" smtClean="0"/>
              <a:t>wissen</a:t>
            </a:r>
            <a:br>
              <a:rPr lang="de-DE" sz="2400" dirty="0" smtClean="0"/>
            </a:br>
            <a:r>
              <a:rPr lang="de-DE" sz="2400" dirty="0" smtClean="0"/>
              <a:t>und </a:t>
            </a:r>
            <a:r>
              <a:rPr lang="de-DE" sz="2400" dirty="0"/>
              <a:t>was wir (immer noch) nicht wissen</a:t>
            </a:r>
            <a:br>
              <a:rPr lang="de-DE" sz="2400" dirty="0"/>
            </a:br>
            <a:endParaRPr lang="de-DE" sz="2400" dirty="0"/>
          </a:p>
        </p:txBody>
      </p:sp>
      <p:sp>
        <p:nvSpPr>
          <p:cNvPr id="3" name="Fußzeilenplatzhalter 2"/>
          <p:cNvSpPr>
            <a:spLocks noGrp="1"/>
          </p:cNvSpPr>
          <p:nvPr>
            <p:ph type="ftr" sz="quarter" idx="10"/>
          </p:nvPr>
        </p:nvSpPr>
        <p:spPr/>
        <p:txBody>
          <a:bodyPr/>
          <a:lstStyle/>
          <a:p>
            <a:r>
              <a:rPr lang="de-DE" altLang="de-DE" smtClean="0"/>
              <a:t>U. Birsl</a:t>
            </a:r>
            <a:endParaRPr lang="de-DE" altLang="de-DE"/>
          </a:p>
        </p:txBody>
      </p:sp>
      <p:sp>
        <p:nvSpPr>
          <p:cNvPr id="4" name="Foliennummernplatzhalter 3"/>
          <p:cNvSpPr>
            <a:spLocks noGrp="1"/>
          </p:cNvSpPr>
          <p:nvPr>
            <p:ph type="sldNum" sz="quarter" idx="11"/>
          </p:nvPr>
        </p:nvSpPr>
        <p:spPr/>
        <p:txBody>
          <a:bodyPr/>
          <a:lstStyle/>
          <a:p>
            <a:fld id="{C7A4F262-05A4-49DD-960A-1A479B009C80}" type="slidenum">
              <a:rPr lang="de-DE" altLang="de-DE" smtClean="0"/>
              <a:pPr/>
              <a:t>9</a:t>
            </a:fld>
            <a:endParaRPr lang="de-DE" altLang="de-DE"/>
          </a:p>
        </p:txBody>
      </p:sp>
    </p:spTree>
    <p:extLst>
      <p:ext uri="{BB962C8B-B14F-4D97-AF65-F5344CB8AC3E}">
        <p14:creationId xmlns:p14="http://schemas.microsoft.com/office/powerpoint/2010/main" val="3861060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00_uniohneleute">
  <a:themeElements>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0_uniohneleu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_uniohneleu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_uniohneleu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_uniohneleu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_uniohneleu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_uniohneleu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_uniohneleu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_uniohneleu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_uniohneleu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_uniohneleu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_uniohneleu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_uniohneleu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00_uniohneleute</Template>
  <TotalTime>0</TotalTime>
  <Words>756</Words>
  <Application>Microsoft Office PowerPoint</Application>
  <PresentationFormat>Bildschirmpräsentation (4:3)</PresentationFormat>
  <Paragraphs>99</Paragraphs>
  <Slides>12</Slides>
  <Notes>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12</vt:i4>
      </vt:variant>
    </vt:vector>
  </HeadingPairs>
  <TitlesOfParts>
    <vt:vector size="14" baseType="lpstr">
      <vt:lpstr>00_uniohneleute</vt:lpstr>
      <vt:lpstr>Image</vt:lpstr>
      <vt:lpstr>Profiteure? Die radikale Rechte im Kontext der Debatte um Flucht und Asyl</vt:lpstr>
      <vt:lpstr>PowerPoint-Präsentation</vt:lpstr>
      <vt:lpstr>Rechte und rassistische Gewalttaten im Kontext der Debatte um Flucht und Asyl: Die 1990er und danach</vt:lpstr>
      <vt:lpstr>Quelle: Chronik flüchtlingsfeindlicher Vorfälle der Amadeu-Antonio-Stiftung und von PRO ASYL, URL: https://www.mut-gegen-rechte-gewalt.de/service/chronik-vorfaelle, Zugriff: 02.03.2021.</vt:lpstr>
      <vt:lpstr>Quelle: Eigene Erhebung: Kette, Jan/ Birsl, Ursula/ Jäkel, Laura 2018: Rechtsextremismus und Gender: Täter_innen und Betroffene rechter Gewalt. Eine Analyse bundesweiter Medienberichterstattung - Eine Studie -, Forum Demokratieforschung: Beiträge aus der Forschung, WP No. 5, Marburg: 13, URL: https://www.uni-marburg.de/de/fb03/politikwissenschaft/fachgebiete/brd/working-paper-forschung/workingpaper5.pdf.</vt:lpstr>
      <vt:lpstr>Themen</vt:lpstr>
      <vt:lpstr>I. Nur déjà vu? Das qualitativ (nicht so) Neue</vt:lpstr>
      <vt:lpstr>PowerPoint-Präsentation</vt:lpstr>
      <vt:lpstr>II. Wer profitiert? Oder: was wir wissen und was wir (immer noch) nicht wissen </vt:lpstr>
      <vt:lpstr>Was wir wissen</vt:lpstr>
      <vt:lpstr>Was wir nicht wissen</vt:lpstr>
      <vt:lpstr>„Werbeblock“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Ursula</dc:creator>
  <cp:lastModifiedBy>Christin Zimmer</cp:lastModifiedBy>
  <cp:revision>414</cp:revision>
  <cp:lastPrinted>2019-05-06T13:25:18Z</cp:lastPrinted>
  <dcterms:created xsi:type="dcterms:W3CDTF">2016-05-06T14:17:06Z</dcterms:created>
  <dcterms:modified xsi:type="dcterms:W3CDTF">2021-03-10T15:06:24Z</dcterms:modified>
</cp:coreProperties>
</file>